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83" r:id="rId3"/>
    <p:sldId id="286" r:id="rId4"/>
    <p:sldId id="285" r:id="rId5"/>
    <p:sldId id="290" r:id="rId6"/>
    <p:sldId id="291" r:id="rId7"/>
    <p:sldId id="292" r:id="rId8"/>
    <p:sldId id="288" r:id="rId9"/>
    <p:sldId id="270" r:id="rId10"/>
    <p:sldId id="278" r:id="rId11"/>
    <p:sldId id="279" r:id="rId12"/>
    <p:sldId id="280" r:id="rId13"/>
    <p:sldId id="281" r:id="rId14"/>
    <p:sldId id="289" r:id="rId15"/>
    <p:sldId id="264" r:id="rId16"/>
    <p:sldId id="294" r:id="rId17"/>
    <p:sldId id="295" r:id="rId18"/>
    <p:sldId id="266" r:id="rId19"/>
    <p:sldId id="296" r:id="rId20"/>
    <p:sldId id="265" r:id="rId21"/>
    <p:sldId id="263" r:id="rId22"/>
    <p:sldId id="271" r:id="rId23"/>
    <p:sldId id="272" r:id="rId24"/>
    <p:sldId id="293" r:id="rId25"/>
    <p:sldId id="297" r:id="rId26"/>
    <p:sldId id="298" r:id="rId27"/>
    <p:sldId id="300" r:id="rId28"/>
    <p:sldId id="299" r:id="rId29"/>
    <p:sldId id="282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3" d="100"/>
          <a:sy n="73" d="100"/>
        </p:scale>
        <p:origin x="-9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EE4F8-0BC5-BE44-BF82-C50647F74D63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360EB4-A4DA-2944-8A8D-FEEC7C3CF3CA}">
      <dgm:prSet phldrT="[Text]"/>
      <dgm:spPr>
        <a:noFill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Response</a:t>
          </a:r>
          <a:endParaRPr lang="en-US" dirty="0">
            <a:solidFill>
              <a:schemeClr val="tx1"/>
            </a:solidFill>
          </a:endParaRPr>
        </a:p>
      </dgm:t>
    </dgm:pt>
    <dgm:pt modelId="{02F844B0-CE37-744F-B321-925FB0925FC6}" type="parTrans" cxnId="{F599F283-9DA5-9141-81DE-49430EAE0A0D}">
      <dgm:prSet/>
      <dgm:spPr/>
      <dgm:t>
        <a:bodyPr/>
        <a:lstStyle/>
        <a:p>
          <a:endParaRPr lang="en-US"/>
        </a:p>
      </dgm:t>
    </dgm:pt>
    <dgm:pt modelId="{76377B7A-E88D-6B43-AACA-B8078BAB3C62}" type="sibTrans" cxnId="{F599F283-9DA5-9141-81DE-49430EAE0A0D}">
      <dgm:prSet/>
      <dgm:spPr/>
      <dgm:t>
        <a:bodyPr/>
        <a:lstStyle/>
        <a:p>
          <a:endParaRPr lang="en-US"/>
        </a:p>
      </dgm:t>
    </dgm:pt>
    <dgm:pt modelId="{0238B039-5BE6-A040-9C5B-10335F658A0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Attack Self</a:t>
          </a:r>
          <a:endParaRPr lang="en-US" dirty="0"/>
        </a:p>
      </dgm:t>
    </dgm:pt>
    <dgm:pt modelId="{92D1EF04-30C1-0847-BFAC-579BF65EC122}" type="parTrans" cxnId="{694C623D-B36A-3340-AE80-B8AFEC93EE8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3DDE52F-EFB5-8A44-BBF0-EA11D615DD9B}" type="sibTrans" cxnId="{694C623D-B36A-3340-AE80-B8AFEC93EE84}">
      <dgm:prSet/>
      <dgm:spPr/>
      <dgm:t>
        <a:bodyPr/>
        <a:lstStyle/>
        <a:p>
          <a:endParaRPr lang="en-US"/>
        </a:p>
      </dgm:t>
    </dgm:pt>
    <dgm:pt modelId="{988A4850-458A-0041-850A-F76985FBC7D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Withdraw</a:t>
          </a:r>
          <a:endParaRPr lang="en-US" dirty="0"/>
        </a:p>
      </dgm:t>
    </dgm:pt>
    <dgm:pt modelId="{7DCE1592-9600-DA46-986F-02977DA47605}" type="parTrans" cxnId="{A8914D7E-A006-CF40-A4BB-F05613B796C0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5A3247A-E88D-C04C-B267-AC040668DE3D}" type="sibTrans" cxnId="{A8914D7E-A006-CF40-A4BB-F05613B796C0}">
      <dgm:prSet/>
      <dgm:spPr/>
      <dgm:t>
        <a:bodyPr/>
        <a:lstStyle/>
        <a:p>
          <a:endParaRPr lang="en-US"/>
        </a:p>
      </dgm:t>
    </dgm:pt>
    <dgm:pt modelId="{7C843608-5072-A04F-812C-4A404475DA5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Attack other</a:t>
          </a:r>
          <a:endParaRPr lang="en-US" dirty="0"/>
        </a:p>
      </dgm:t>
    </dgm:pt>
    <dgm:pt modelId="{AD0440A2-A119-A04C-A99B-C94F147CDCC4}" type="parTrans" cxnId="{205F12A4-B8B6-4C4F-9FED-9B7F7865E00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E209AB0-3128-7A4D-BA64-CC938937B33F}" type="sibTrans" cxnId="{205F12A4-B8B6-4C4F-9FED-9B7F7865E009}">
      <dgm:prSet/>
      <dgm:spPr/>
      <dgm:t>
        <a:bodyPr/>
        <a:lstStyle/>
        <a:p>
          <a:endParaRPr lang="en-US"/>
        </a:p>
      </dgm:t>
    </dgm:pt>
    <dgm:pt modelId="{D90CEF79-CB85-5E4C-A911-01BED3D62682}">
      <dgm:prSet phldrT="[Text]"/>
      <dgm:spPr/>
      <dgm:t>
        <a:bodyPr/>
        <a:lstStyle/>
        <a:p>
          <a:r>
            <a:rPr lang="en-US" dirty="0" smtClean="0">
              <a:solidFill>
                <a:srgbClr val="0000FF"/>
              </a:solidFill>
            </a:rPr>
            <a:t>Engage</a:t>
          </a:r>
          <a:endParaRPr lang="en-US" dirty="0">
            <a:solidFill>
              <a:srgbClr val="0000FF"/>
            </a:solidFill>
          </a:endParaRPr>
        </a:p>
      </dgm:t>
    </dgm:pt>
    <dgm:pt modelId="{263C2F56-F05E-6948-8644-C2A63FF8D7B2}" type="parTrans" cxnId="{1D23FEC1-DD57-DC4B-9CE5-8C25B2F71D5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EE8266F0-9B5F-CF4A-AF98-32F18503989C}" type="sibTrans" cxnId="{1D23FEC1-DD57-DC4B-9CE5-8C25B2F71D56}">
      <dgm:prSet/>
      <dgm:spPr/>
      <dgm:t>
        <a:bodyPr/>
        <a:lstStyle/>
        <a:p>
          <a:endParaRPr lang="en-US"/>
        </a:p>
      </dgm:t>
    </dgm:pt>
    <dgm:pt modelId="{0DE5862F-DCAC-564B-AF13-13E37C08078C}" type="pres">
      <dgm:prSet presAssocID="{CDFEE4F8-0BC5-BE44-BF82-C50647F74D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EE17A0-D1CF-DC4B-ACF1-70D1F33F1FEA}" type="pres">
      <dgm:prSet presAssocID="{2E360EB4-A4DA-2944-8A8D-FEEC7C3CF3CA}" presName="centerShape" presStyleLbl="node0" presStyleIdx="0" presStyleCnt="1"/>
      <dgm:spPr/>
      <dgm:t>
        <a:bodyPr/>
        <a:lstStyle/>
        <a:p>
          <a:endParaRPr lang="en-US"/>
        </a:p>
      </dgm:t>
    </dgm:pt>
    <dgm:pt modelId="{0D72B237-3FA0-094F-B19B-F6DF4C8044A9}" type="pres">
      <dgm:prSet presAssocID="{92D1EF04-30C1-0847-BFAC-579BF65EC12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46C7B524-7E4C-A441-9C52-7C42BEED3EAF}" type="pres">
      <dgm:prSet presAssocID="{92D1EF04-30C1-0847-BFAC-579BF65EC12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2497C0D-68E0-D640-9DBB-3A485D72FCF5}" type="pres">
      <dgm:prSet presAssocID="{0238B039-5BE6-A040-9C5B-10335F658A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F8C84-1CD4-4745-9153-AE0CEE9AE211}" type="pres">
      <dgm:prSet presAssocID="{7DCE1592-9600-DA46-986F-02977DA4760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E298689-6A04-DA43-9732-947523FEA19D}" type="pres">
      <dgm:prSet presAssocID="{7DCE1592-9600-DA46-986F-02977DA4760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7A43E82-CDED-F249-A819-2DBB4D66FDDE}" type="pres">
      <dgm:prSet presAssocID="{988A4850-458A-0041-850A-F76985FBC7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3FDC2-BDD4-684B-B2FF-47A8B783FE3A}" type="pres">
      <dgm:prSet presAssocID="{AD0440A2-A119-A04C-A99B-C94F147CDCC4}" presName="parTrans" presStyleLbl="sibTrans2D1" presStyleIdx="2" presStyleCnt="4"/>
      <dgm:spPr/>
      <dgm:t>
        <a:bodyPr/>
        <a:lstStyle/>
        <a:p>
          <a:endParaRPr lang="en-US"/>
        </a:p>
      </dgm:t>
    </dgm:pt>
    <dgm:pt modelId="{217408AD-79C7-6147-A3E4-30BE4E2AA582}" type="pres">
      <dgm:prSet presAssocID="{AD0440A2-A119-A04C-A99B-C94F147CDCC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C4836D4-3D1C-164C-B9B4-ED0B377658B9}" type="pres">
      <dgm:prSet presAssocID="{7C843608-5072-A04F-812C-4A404475DA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79678-FBD8-1C46-BEAC-628E1FD8DAE5}" type="pres">
      <dgm:prSet presAssocID="{263C2F56-F05E-6948-8644-C2A63FF8D7B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CA3C7A01-EC7D-7E48-BB79-0E015C466CF0}" type="pres">
      <dgm:prSet presAssocID="{263C2F56-F05E-6948-8644-C2A63FF8D7B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433BEA3-652E-6449-90DC-C6CC4E730C41}" type="pres">
      <dgm:prSet presAssocID="{D90CEF79-CB85-5E4C-A911-01BED3D62682}" presName="node" presStyleLbl="node1" presStyleIdx="3" presStyleCnt="4" custRadScaleRad="107921" custRadScaleInc="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C538F-63DC-9049-86EB-7905EC3AB754}" type="presOf" srcId="{7DCE1592-9600-DA46-986F-02977DA47605}" destId="{1E298689-6A04-DA43-9732-947523FEA19D}" srcOrd="1" destOrd="0" presId="urn:microsoft.com/office/officeart/2005/8/layout/radial5"/>
    <dgm:cxn modelId="{DC1D6932-9592-DD4E-82F0-7C259839ADD7}" type="presOf" srcId="{D90CEF79-CB85-5E4C-A911-01BED3D62682}" destId="{7433BEA3-652E-6449-90DC-C6CC4E730C41}" srcOrd="0" destOrd="0" presId="urn:microsoft.com/office/officeart/2005/8/layout/radial5"/>
    <dgm:cxn modelId="{9F633B88-E53A-D54E-9C92-F327DF2451A7}" type="presOf" srcId="{263C2F56-F05E-6948-8644-C2A63FF8D7B2}" destId="{B1F79678-FBD8-1C46-BEAC-628E1FD8DAE5}" srcOrd="0" destOrd="0" presId="urn:microsoft.com/office/officeart/2005/8/layout/radial5"/>
    <dgm:cxn modelId="{C82C87C3-C0DF-7E41-9A92-CC1D90A274EE}" type="presOf" srcId="{263C2F56-F05E-6948-8644-C2A63FF8D7B2}" destId="{CA3C7A01-EC7D-7E48-BB79-0E015C466CF0}" srcOrd="1" destOrd="0" presId="urn:microsoft.com/office/officeart/2005/8/layout/radial5"/>
    <dgm:cxn modelId="{B2FB94FD-EBAB-824D-AC2F-8586222CC322}" type="presOf" srcId="{AD0440A2-A119-A04C-A99B-C94F147CDCC4}" destId="{BD33FDC2-BDD4-684B-B2FF-47A8B783FE3A}" srcOrd="0" destOrd="0" presId="urn:microsoft.com/office/officeart/2005/8/layout/radial5"/>
    <dgm:cxn modelId="{FDF4C756-A1B3-5742-ACCF-D6F107492A97}" type="presOf" srcId="{2E360EB4-A4DA-2944-8A8D-FEEC7C3CF3CA}" destId="{85EE17A0-D1CF-DC4B-ACF1-70D1F33F1FEA}" srcOrd="0" destOrd="0" presId="urn:microsoft.com/office/officeart/2005/8/layout/radial5"/>
    <dgm:cxn modelId="{CEECC450-540A-9141-A900-01A159E6D287}" type="presOf" srcId="{0238B039-5BE6-A040-9C5B-10335F658A05}" destId="{B2497C0D-68E0-D640-9DBB-3A485D72FCF5}" srcOrd="0" destOrd="0" presId="urn:microsoft.com/office/officeart/2005/8/layout/radial5"/>
    <dgm:cxn modelId="{AB4958EC-97FC-2E48-BE70-A708F25CF604}" type="presOf" srcId="{AD0440A2-A119-A04C-A99B-C94F147CDCC4}" destId="{217408AD-79C7-6147-A3E4-30BE4E2AA582}" srcOrd="1" destOrd="0" presId="urn:microsoft.com/office/officeart/2005/8/layout/radial5"/>
    <dgm:cxn modelId="{694C623D-B36A-3340-AE80-B8AFEC93EE84}" srcId="{2E360EB4-A4DA-2944-8A8D-FEEC7C3CF3CA}" destId="{0238B039-5BE6-A040-9C5B-10335F658A05}" srcOrd="0" destOrd="0" parTransId="{92D1EF04-30C1-0847-BFAC-579BF65EC122}" sibTransId="{E3DDE52F-EFB5-8A44-BBF0-EA11D615DD9B}"/>
    <dgm:cxn modelId="{0CF2F79C-5398-6748-96F9-C12BFF44E09C}" type="presOf" srcId="{CDFEE4F8-0BC5-BE44-BF82-C50647F74D63}" destId="{0DE5862F-DCAC-564B-AF13-13E37C08078C}" srcOrd="0" destOrd="0" presId="urn:microsoft.com/office/officeart/2005/8/layout/radial5"/>
    <dgm:cxn modelId="{F599F283-9DA5-9141-81DE-49430EAE0A0D}" srcId="{CDFEE4F8-0BC5-BE44-BF82-C50647F74D63}" destId="{2E360EB4-A4DA-2944-8A8D-FEEC7C3CF3CA}" srcOrd="0" destOrd="0" parTransId="{02F844B0-CE37-744F-B321-925FB0925FC6}" sibTransId="{76377B7A-E88D-6B43-AACA-B8078BAB3C62}"/>
    <dgm:cxn modelId="{1D23FEC1-DD57-DC4B-9CE5-8C25B2F71D56}" srcId="{2E360EB4-A4DA-2944-8A8D-FEEC7C3CF3CA}" destId="{D90CEF79-CB85-5E4C-A911-01BED3D62682}" srcOrd="3" destOrd="0" parTransId="{263C2F56-F05E-6948-8644-C2A63FF8D7B2}" sibTransId="{EE8266F0-9B5F-CF4A-AF98-32F18503989C}"/>
    <dgm:cxn modelId="{A8914D7E-A006-CF40-A4BB-F05613B796C0}" srcId="{2E360EB4-A4DA-2944-8A8D-FEEC7C3CF3CA}" destId="{988A4850-458A-0041-850A-F76985FBC7DA}" srcOrd="1" destOrd="0" parTransId="{7DCE1592-9600-DA46-986F-02977DA47605}" sibTransId="{35A3247A-E88D-C04C-B267-AC040668DE3D}"/>
    <dgm:cxn modelId="{4CCA812B-1E85-8F45-856C-8705AA48F22F}" type="presOf" srcId="{7C843608-5072-A04F-812C-4A404475DA56}" destId="{3C4836D4-3D1C-164C-B9B4-ED0B377658B9}" srcOrd="0" destOrd="0" presId="urn:microsoft.com/office/officeart/2005/8/layout/radial5"/>
    <dgm:cxn modelId="{A12977BB-3E1A-8849-A56D-1DA582DA7945}" type="presOf" srcId="{92D1EF04-30C1-0847-BFAC-579BF65EC122}" destId="{0D72B237-3FA0-094F-B19B-F6DF4C8044A9}" srcOrd="0" destOrd="0" presId="urn:microsoft.com/office/officeart/2005/8/layout/radial5"/>
    <dgm:cxn modelId="{DE8411EE-B908-654D-9B63-96CA5448F54A}" type="presOf" srcId="{7DCE1592-9600-DA46-986F-02977DA47605}" destId="{571F8C84-1CD4-4745-9153-AE0CEE9AE211}" srcOrd="0" destOrd="0" presId="urn:microsoft.com/office/officeart/2005/8/layout/radial5"/>
    <dgm:cxn modelId="{2E658503-F39A-5F4D-AEBB-CACE860BAF0C}" type="presOf" srcId="{92D1EF04-30C1-0847-BFAC-579BF65EC122}" destId="{46C7B524-7E4C-A441-9C52-7C42BEED3EAF}" srcOrd="1" destOrd="0" presId="urn:microsoft.com/office/officeart/2005/8/layout/radial5"/>
    <dgm:cxn modelId="{AD3FBA1E-8EA2-A14B-B205-60DA9E3561DB}" type="presOf" srcId="{988A4850-458A-0041-850A-F76985FBC7DA}" destId="{D7A43E82-CDED-F249-A819-2DBB4D66FDDE}" srcOrd="0" destOrd="0" presId="urn:microsoft.com/office/officeart/2005/8/layout/radial5"/>
    <dgm:cxn modelId="{205F12A4-B8B6-4C4F-9FED-9B7F7865E009}" srcId="{2E360EB4-A4DA-2944-8A8D-FEEC7C3CF3CA}" destId="{7C843608-5072-A04F-812C-4A404475DA56}" srcOrd="2" destOrd="0" parTransId="{AD0440A2-A119-A04C-A99B-C94F147CDCC4}" sibTransId="{6E209AB0-3128-7A4D-BA64-CC938937B33F}"/>
    <dgm:cxn modelId="{5EB72EB7-2408-7E47-B8F2-EF71008C930A}" type="presParOf" srcId="{0DE5862F-DCAC-564B-AF13-13E37C08078C}" destId="{85EE17A0-D1CF-DC4B-ACF1-70D1F33F1FEA}" srcOrd="0" destOrd="0" presId="urn:microsoft.com/office/officeart/2005/8/layout/radial5"/>
    <dgm:cxn modelId="{149BF72E-0DB8-274A-9B22-B1E8CBD0C1E0}" type="presParOf" srcId="{0DE5862F-DCAC-564B-AF13-13E37C08078C}" destId="{0D72B237-3FA0-094F-B19B-F6DF4C8044A9}" srcOrd="1" destOrd="0" presId="urn:microsoft.com/office/officeart/2005/8/layout/radial5"/>
    <dgm:cxn modelId="{A5B7E78A-1940-1045-BC90-6EF3EDF9C605}" type="presParOf" srcId="{0D72B237-3FA0-094F-B19B-F6DF4C8044A9}" destId="{46C7B524-7E4C-A441-9C52-7C42BEED3EAF}" srcOrd="0" destOrd="0" presId="urn:microsoft.com/office/officeart/2005/8/layout/radial5"/>
    <dgm:cxn modelId="{4788A37A-094E-EA4D-9DEF-9F50D3D4A61C}" type="presParOf" srcId="{0DE5862F-DCAC-564B-AF13-13E37C08078C}" destId="{B2497C0D-68E0-D640-9DBB-3A485D72FCF5}" srcOrd="2" destOrd="0" presId="urn:microsoft.com/office/officeart/2005/8/layout/radial5"/>
    <dgm:cxn modelId="{FBFF367B-A784-8545-93BD-A0FF28886441}" type="presParOf" srcId="{0DE5862F-DCAC-564B-AF13-13E37C08078C}" destId="{571F8C84-1CD4-4745-9153-AE0CEE9AE211}" srcOrd="3" destOrd="0" presId="urn:microsoft.com/office/officeart/2005/8/layout/radial5"/>
    <dgm:cxn modelId="{CA6DC3F2-37A8-E74F-9E43-53DF1ABB336E}" type="presParOf" srcId="{571F8C84-1CD4-4745-9153-AE0CEE9AE211}" destId="{1E298689-6A04-DA43-9732-947523FEA19D}" srcOrd="0" destOrd="0" presId="urn:microsoft.com/office/officeart/2005/8/layout/radial5"/>
    <dgm:cxn modelId="{98C5CFD2-0DD8-6543-8BD9-748FB78910FF}" type="presParOf" srcId="{0DE5862F-DCAC-564B-AF13-13E37C08078C}" destId="{D7A43E82-CDED-F249-A819-2DBB4D66FDDE}" srcOrd="4" destOrd="0" presId="urn:microsoft.com/office/officeart/2005/8/layout/radial5"/>
    <dgm:cxn modelId="{F4EC9ED7-DC31-014F-900A-B297123A4056}" type="presParOf" srcId="{0DE5862F-DCAC-564B-AF13-13E37C08078C}" destId="{BD33FDC2-BDD4-684B-B2FF-47A8B783FE3A}" srcOrd="5" destOrd="0" presId="urn:microsoft.com/office/officeart/2005/8/layout/radial5"/>
    <dgm:cxn modelId="{61DC8637-E749-2349-AD8A-9BC8C026B483}" type="presParOf" srcId="{BD33FDC2-BDD4-684B-B2FF-47A8B783FE3A}" destId="{217408AD-79C7-6147-A3E4-30BE4E2AA582}" srcOrd="0" destOrd="0" presId="urn:microsoft.com/office/officeart/2005/8/layout/radial5"/>
    <dgm:cxn modelId="{BC3EBD26-D52D-E248-8EA5-EE6C1309F294}" type="presParOf" srcId="{0DE5862F-DCAC-564B-AF13-13E37C08078C}" destId="{3C4836D4-3D1C-164C-B9B4-ED0B377658B9}" srcOrd="6" destOrd="0" presId="urn:microsoft.com/office/officeart/2005/8/layout/radial5"/>
    <dgm:cxn modelId="{84EF9CC0-2236-3B48-8424-32801B1EC31A}" type="presParOf" srcId="{0DE5862F-DCAC-564B-AF13-13E37C08078C}" destId="{B1F79678-FBD8-1C46-BEAC-628E1FD8DAE5}" srcOrd="7" destOrd="0" presId="urn:microsoft.com/office/officeart/2005/8/layout/radial5"/>
    <dgm:cxn modelId="{AE2FB7E0-4EAA-D443-B0E3-4E97181E25FE}" type="presParOf" srcId="{B1F79678-FBD8-1C46-BEAC-628E1FD8DAE5}" destId="{CA3C7A01-EC7D-7E48-BB79-0E015C466CF0}" srcOrd="0" destOrd="0" presId="urn:microsoft.com/office/officeart/2005/8/layout/radial5"/>
    <dgm:cxn modelId="{C898DFF0-2012-1D49-B369-4F564F8FB861}" type="presParOf" srcId="{0DE5862F-DCAC-564B-AF13-13E37C08078C}" destId="{7433BEA3-652E-6449-90DC-C6CC4E730C4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9F20-1C3C-0B45-9DD7-354B4DAF507D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482D6-0C81-714E-8DBC-906926E6E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8454C-D33B-E143-A40E-843B0AF37624}" type="slidenum">
              <a:rPr lang="en-GB"/>
              <a:pPr/>
              <a:t>24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635C-421B-2B44-95CA-33D5B378841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F998C-ECFF-0042-91C6-286CDEDE7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mproject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d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d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Vince Mercer AIM Project </a:t>
            </a:r>
            <a:r>
              <a:rPr lang="en-US" dirty="0" smtClean="0">
                <a:hlinkClick r:id="rId2"/>
              </a:rPr>
              <a:t>www.aimproject.org.uk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‘Restorative Approaches to addressing adolescent HSB’</a:t>
            </a:r>
            <a:endParaRPr lang="en-US" dirty="0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768350" y="295275"/>
            <a:ext cx="1600200" cy="1485900"/>
            <a:chOff x="3420" y="6120"/>
            <a:chExt cx="3600" cy="3600"/>
          </a:xfrm>
        </p:grpSpPr>
        <p:sp>
          <p:nvSpPr>
            <p:cNvPr id="13315" name="Oval 3"/>
            <p:cNvSpPr>
              <a:spLocks noChangeArrowheads="1"/>
            </p:cNvSpPr>
            <p:nvPr/>
          </p:nvSpPr>
          <p:spPr bwMode="auto">
            <a:xfrm>
              <a:off x="3420" y="6120"/>
              <a:ext cx="3600" cy="360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4087" y="6778"/>
              <a:ext cx="2266" cy="222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4620" y="7304"/>
              <a:ext cx="1200" cy="1156"/>
            </a:xfrm>
            <a:prstGeom prst="ellipse">
              <a:avLst/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4753" y="7567"/>
              <a:ext cx="934" cy="526"/>
            </a:xfrm>
            <a:prstGeom prst="rect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Univers" charset="0"/>
                  <a:ea typeface="Times New Roman" pitchFamily="-84" charset="0"/>
                </a:rPr>
                <a:t>ai</a:t>
              </a: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Univers" charset="0"/>
                  <a:ea typeface="Times New Roman" pitchFamily="-84" charset="0"/>
                </a:rPr>
                <a:t>m</a:t>
              </a:r>
              <a:endParaRPr kumimoji="0" lang="en-US" sz="2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Univers" charset="0"/>
                <a:ea typeface="Times New Roman" pitchFamily="-8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ea typeface="ＭＳ Ｐゴシック" pitchFamily="-84" charset="-128"/>
                <a:cs typeface="ＭＳ Ｐゴシック" pitchFamily="-84" charset="-128"/>
              </a:rPr>
              <a:t>Rationale for including Family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Parents are a source of internal working models for </a:t>
            </a:r>
            <a:r>
              <a:rPr lang="en-GB" sz="2800" dirty="0" err="1" smtClean="0">
                <a:ea typeface="ＭＳ Ｐゴシック" pitchFamily="-84" charset="-128"/>
                <a:cs typeface="ＭＳ Ｐゴシック" pitchFamily="-84" charset="-128"/>
              </a:rPr>
              <a:t>yp</a:t>
            </a:r>
            <a:endParaRPr lang="en-GB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Parents key role models; relationships/ problem solving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Family values shape </a:t>
            </a:r>
            <a:r>
              <a:rPr lang="en-GB" sz="2800" dirty="0" err="1">
                <a:ea typeface="ＭＳ Ｐゴシック" pitchFamily="-84" charset="-128"/>
                <a:cs typeface="ＭＳ Ｐゴシック" pitchFamily="-84" charset="-128"/>
              </a:rPr>
              <a:t>yp</a:t>
            </a: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 values; gender </a:t>
            </a: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entitlement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Its often where the victim is….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Critical role in assessment and care planning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Continuing influence on </a:t>
            </a:r>
            <a:r>
              <a:rPr lang="en-GB" sz="2800" dirty="0" err="1" smtClean="0">
                <a:ea typeface="ＭＳ Ｐゴシック" pitchFamily="-84" charset="-128"/>
                <a:cs typeface="ＭＳ Ｐゴシック" pitchFamily="-84" charset="-128"/>
              </a:rPr>
              <a:t>yp</a:t>
            </a: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 therefore have a key role in supervision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Most </a:t>
            </a:r>
            <a:r>
              <a:rPr lang="en-GB" sz="2800" dirty="0" err="1">
                <a:ea typeface="ＭＳ Ｐゴシック" pitchFamily="-84" charset="-128"/>
                <a:cs typeface="ＭＳ Ｐゴシック" pitchFamily="-84" charset="-128"/>
              </a:rPr>
              <a:t>yp</a:t>
            </a: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 return to family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>
                <a:ea typeface="ＭＳ Ｐゴシック" pitchFamily="-84" charset="-128"/>
                <a:cs typeface="ＭＳ Ｐゴシック" pitchFamily="-84" charset="-128"/>
              </a:rPr>
              <a:t>Issues that parents may bring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Need to have their ‘story’ heard what it was like for </a:t>
            </a: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them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Shock, Trauma, Shame, Anger and Guilt leading to possible invitations to deny/minimise/ reject/marginalise (</a:t>
            </a:r>
            <a:r>
              <a:rPr lang="en-GB" sz="2800" dirty="0" err="1" smtClean="0">
                <a:ea typeface="ＭＳ Ｐゴシック" pitchFamily="-84" charset="-128"/>
                <a:cs typeface="ＭＳ Ｐゴシック" pitchFamily="-84" charset="-128"/>
              </a:rPr>
              <a:t>Letournea</a:t>
            </a: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 2009, Duane 2002 after Hackett S 2012) 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Understanding </a:t>
            </a: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why he ‘did it’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Information on prognosis; son’s future </a:t>
            </a: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risk.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Information </a:t>
            </a:r>
            <a:r>
              <a:rPr lang="en-GB" sz="2800" smtClean="0">
                <a:ea typeface="ＭＳ Ｐゴシック" pitchFamily="-84" charset="-128"/>
                <a:cs typeface="ＭＳ Ｐゴシック" pitchFamily="-84" charset="-128"/>
              </a:rPr>
              <a:t>about impact upon victim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What they can </a:t>
            </a: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do?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Outlining </a:t>
            </a: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additional </a:t>
            </a: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problems/ wider relational fracture/ self blame/ blame other parent/victim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GB" sz="4000" b="1">
                <a:ea typeface="ＭＳ Ｐゴシック" pitchFamily="-84" charset="-128"/>
                <a:cs typeface="ＭＳ Ｐゴシック" pitchFamily="-84" charset="-128"/>
              </a:rPr>
              <a:t>Consequences of failing to engage parents and carers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8229600" cy="449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Family left isolated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Resentment of and resistant to agencies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Minimising and denial of the problem</a:t>
            </a:r>
            <a:endParaRPr lang="en-GB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Rejection/ marginalisation of the young person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Constricts assessment </a:t>
            </a: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and planning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Lack of focus on vulnerable siblings and or other victims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ea typeface="ＭＳ Ｐゴシック" pitchFamily="-84" charset="-128"/>
                <a:cs typeface="ＭＳ Ｐゴシック" pitchFamily="-84" charset="-128"/>
              </a:rPr>
              <a:t>Increased risk of treatment drop out / </a:t>
            </a: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recidivism; recent outcome research supports the view that failure to engage /involve families seriously impairs potential for positive outcomes (</a:t>
            </a:r>
            <a:r>
              <a:rPr lang="en-GB" sz="2800" dirty="0" err="1" smtClean="0">
                <a:ea typeface="ＭＳ Ｐゴシック" pitchFamily="-84" charset="-128"/>
                <a:cs typeface="ＭＳ Ｐゴシック" pitchFamily="-84" charset="-128"/>
              </a:rPr>
              <a:t>Letournea</a:t>
            </a:r>
            <a:r>
              <a:rPr lang="en-GB" sz="2800" dirty="0" smtClean="0">
                <a:ea typeface="ＭＳ Ｐゴシック" pitchFamily="-84" charset="-128"/>
                <a:cs typeface="ＭＳ Ｐゴシック" pitchFamily="-84" charset="-128"/>
              </a:rPr>
              <a:t> 2009 after Hackett S 2012)</a:t>
            </a:r>
            <a:endParaRPr lang="en-GB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of the Victim?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Not directly but through Victim Awareness/Impact work to increase empathic response;  National survey of sex offender interventions in the US indicated that 87-95% included victim empathy work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Some limited involvement of victim experience through ‘Victim Clarification’ Model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Anxiety about being ‘compromised’ in approach to work with offender if ‘too close’ to reality of victim experience</a:t>
            </a:r>
          </a:p>
          <a:p>
            <a:r>
              <a:rPr lang="en-US" sz="2200" dirty="0" smtClean="0"/>
              <a:t>A limited conception of harm</a:t>
            </a:r>
          </a:p>
          <a:p>
            <a:r>
              <a:rPr lang="en-US" sz="2200" dirty="0" smtClean="0"/>
              <a:t>Initial focus upon ‘safe’ cases in developing UK restorative practice</a:t>
            </a:r>
          </a:p>
          <a:p>
            <a:r>
              <a:rPr lang="en-US" sz="2200" dirty="0" smtClean="0"/>
              <a:t> Fear of doing more harm. 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Links into victim services…an unfinished story…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Creation/expansion of </a:t>
            </a:r>
            <a:r>
              <a:rPr lang="en-US" dirty="0" err="1" smtClean="0"/>
              <a:t>SARC’s</a:t>
            </a:r>
            <a:r>
              <a:rPr lang="en-US" dirty="0" smtClean="0"/>
              <a:t> in England/Wales</a:t>
            </a:r>
          </a:p>
          <a:p>
            <a:r>
              <a:rPr lang="en-US" dirty="0" smtClean="0"/>
              <a:t>Focus upon good forensic evidence gathering to bridge ‘the justice gap’</a:t>
            </a:r>
          </a:p>
          <a:p>
            <a:r>
              <a:rPr lang="en-US" dirty="0" smtClean="0"/>
              <a:t>Support/</a:t>
            </a:r>
            <a:r>
              <a:rPr lang="en-US" dirty="0" err="1" smtClean="0"/>
              <a:t>counselling</a:t>
            </a:r>
            <a:r>
              <a:rPr lang="en-US" dirty="0" smtClean="0"/>
              <a:t>/advocacy  to victims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Hospital based</a:t>
            </a:r>
          </a:p>
          <a:p>
            <a:r>
              <a:rPr lang="en-US" dirty="0" smtClean="0"/>
              <a:t>Poor partnership with community services</a:t>
            </a:r>
          </a:p>
          <a:p>
            <a:r>
              <a:rPr lang="en-US" dirty="0" smtClean="0"/>
              <a:t>Strong sense of victim rescue/crusade</a:t>
            </a:r>
          </a:p>
          <a:p>
            <a:r>
              <a:rPr lang="en-US" dirty="0" smtClean="0"/>
              <a:t>Reluctance to </a:t>
            </a:r>
            <a:r>
              <a:rPr lang="en-US" dirty="0" err="1" smtClean="0"/>
              <a:t>recognise</a:t>
            </a:r>
            <a:r>
              <a:rPr lang="en-US" dirty="0" smtClean="0"/>
              <a:t> the complexity of relational context</a:t>
            </a:r>
          </a:p>
          <a:p>
            <a:r>
              <a:rPr lang="en-US" dirty="0" smtClean="0"/>
              <a:t>‘silo’ working and fear of ‘contamination’ with offender perspective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Desistance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Traditional focus upon why people offend?…more recently on how/why people stop?</a:t>
            </a:r>
          </a:p>
          <a:p>
            <a:r>
              <a:rPr lang="en-US" dirty="0" smtClean="0"/>
              <a:t>Key desistance factors;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Maturation,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Stable employment/training/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Attachment to strong positive social bonds ,(relationships/family).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  </a:t>
            </a:r>
            <a:r>
              <a:rPr lang="en-US" b="1" i="1" dirty="0" smtClean="0"/>
              <a:t>Transformation of personal identity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Maruna</a:t>
            </a:r>
            <a:r>
              <a:rPr lang="en-US" dirty="0" smtClean="0"/>
              <a:t> (2001) identified change in personality/self concept </a:t>
            </a:r>
            <a:r>
              <a:rPr lang="en-US" i="1" dirty="0" smtClean="0"/>
              <a:t>‘I did a bad thing…now I can do a good thing…’</a:t>
            </a:r>
          </a:p>
          <a:p>
            <a:r>
              <a:rPr lang="en-US" dirty="0" smtClean="0"/>
              <a:t> But the formal  CJS offers little in the way of ‘rituals of redemption’ only rituals of </a:t>
            </a:r>
            <a:r>
              <a:rPr lang="en-US" dirty="0" err="1" smtClean="0"/>
              <a:t>stigmatisation</a:t>
            </a:r>
            <a:r>
              <a:rPr lang="en-US" dirty="0" smtClean="0"/>
              <a:t>/condemnation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Shame on you….</a:t>
            </a:r>
            <a:endParaRPr lang="en-US" dirty="0"/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sz="half"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1828800" y="3136900"/>
            <a:ext cx="1143000" cy="1803400"/>
          </a:xfrm>
        </p:spPr>
      </p:pic>
      <p:sp>
        <p:nvSpPr>
          <p:cNvPr id="45060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Shame is not toxic....it is a mark of our humanity…’</a:t>
            </a:r>
          </a:p>
          <a:p>
            <a:r>
              <a:rPr lang="en-US" smtClean="0"/>
              <a:t>Schneider,C.D. ‘Shame Exposure and Privacy’, Norton NY, (1992)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Strategies to avoid shame lead to..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Complete or partial denial of the harm</a:t>
            </a:r>
          </a:p>
          <a:p>
            <a:r>
              <a:rPr lang="en-US" smtClean="0"/>
              <a:t>Attempts to mimimise, justify or deny the action</a:t>
            </a:r>
          </a:p>
          <a:p>
            <a:r>
              <a:rPr lang="en-US" smtClean="0"/>
              <a:t>Blaming of others</a:t>
            </a:r>
          </a:p>
          <a:p>
            <a:r>
              <a:rPr lang="en-US" smtClean="0"/>
              <a:t>Attrition of sense of self worth and or capacity to change</a:t>
            </a:r>
          </a:p>
        </p:txBody>
      </p:sp>
      <p:sp>
        <p:nvSpPr>
          <p:cNvPr id="4710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Withdrawal</a:t>
            </a:r>
          </a:p>
          <a:p>
            <a:r>
              <a:rPr lang="en-US" smtClean="0"/>
              <a:t>Attack others…</a:t>
            </a:r>
          </a:p>
          <a:p>
            <a:r>
              <a:rPr lang="en-US" smtClean="0"/>
              <a:t>Attack self….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shame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Alan Jenkins  (1998) </a:t>
            </a:r>
            <a:r>
              <a:rPr lang="en-US" dirty="0" err="1" smtClean="0"/>
              <a:t>recognised</a:t>
            </a:r>
            <a:r>
              <a:rPr lang="en-US" dirty="0" smtClean="0"/>
              <a:t> that one of the greatest inhibitors to young peoples engagement in therapeutic work on HSB is the intense feeling of shame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Ruth Mann (2012)  identifies  shame as a significant factor leading to the suppression of empathic responses by offenders to their victims of sexual harm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Compass of Shame ; 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132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/>
          <a:p>
            <a:r>
              <a:rPr lang="en-US" smtClean="0"/>
              <a:t>Derived from D.L Nathanson</a:t>
            </a:r>
          </a:p>
          <a:p>
            <a:r>
              <a:rPr lang="en-US" smtClean="0"/>
              <a:t> ‘Shame &amp; Pride;Affect,Sex and the birth of self’ Norton, London (1992)</a:t>
            </a:r>
          </a:p>
          <a:p>
            <a:endParaRPr lang="en-US" smtClean="0"/>
          </a:p>
          <a:p>
            <a:r>
              <a:rPr lang="en-US" smtClean="0"/>
              <a:t>At experiencing an acute sense of shame an offenders response may be described in one of four cardinal points of the shame compass…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hope to cover….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background to AIM restorative work in child/adolescent SHB cases</a:t>
            </a:r>
          </a:p>
          <a:p>
            <a:r>
              <a:rPr lang="en-US" dirty="0" smtClean="0"/>
              <a:t>Strengths and weaknesses of this approach</a:t>
            </a:r>
          </a:p>
          <a:p>
            <a:r>
              <a:rPr lang="en-US" dirty="0" smtClean="0"/>
              <a:t>The importance of assessment</a:t>
            </a:r>
          </a:p>
          <a:p>
            <a:r>
              <a:rPr lang="en-US" dirty="0" smtClean="0"/>
              <a:t>Practice standards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Stigmatising</a:t>
            </a:r>
            <a:r>
              <a:rPr lang="en-US" dirty="0" smtClean="0"/>
              <a:t> shame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Reintegrative</a:t>
            </a:r>
            <a:r>
              <a:rPr lang="en-US" dirty="0" smtClean="0"/>
              <a:t>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Braithwaite's concept of restorative integration, not </a:t>
            </a:r>
            <a:r>
              <a:rPr lang="en-US" dirty="0" err="1" smtClean="0"/>
              <a:t>stigmatising</a:t>
            </a:r>
            <a:endParaRPr lang="en-US" dirty="0" smtClean="0"/>
          </a:p>
          <a:p>
            <a:r>
              <a:rPr lang="en-US" dirty="0" smtClean="0"/>
              <a:t>Shame acknowledgment and expression in a respectful/ ethical manner before those who matter most  </a:t>
            </a:r>
            <a:endParaRPr lang="en-US" dirty="0"/>
          </a:p>
        </p:txBody>
      </p:sp>
      <p:pic>
        <p:nvPicPr>
          <p:cNvPr id="9" name="Content Placeholder 8" descr="stock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981200"/>
            <a:ext cx="3733800" cy="3024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The wider factors the therapeutic worker (with Darren) identified which the restorative approach delivered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Emotional regulation</a:t>
            </a:r>
            <a:endParaRPr lang="en-GB" dirty="0" smtClean="0"/>
          </a:p>
          <a:p>
            <a:r>
              <a:rPr lang="en-US" dirty="0" smtClean="0"/>
              <a:t>Emotional expression</a:t>
            </a:r>
            <a:endParaRPr lang="en-GB" dirty="0" smtClean="0"/>
          </a:p>
          <a:p>
            <a:r>
              <a:rPr lang="en-US" dirty="0" smtClean="0"/>
              <a:t>Empathy</a:t>
            </a:r>
            <a:endParaRPr lang="en-GB" dirty="0" smtClean="0"/>
          </a:p>
          <a:p>
            <a:r>
              <a:rPr lang="en-US" dirty="0" smtClean="0"/>
              <a:t>Perspective taking</a:t>
            </a:r>
            <a:endParaRPr lang="en-GB" dirty="0" smtClean="0"/>
          </a:p>
          <a:p>
            <a:r>
              <a:rPr lang="en-US" dirty="0" smtClean="0"/>
              <a:t>Openness to victims feelings, thoughts and experiences</a:t>
            </a:r>
            <a:endParaRPr lang="en-GB" dirty="0" smtClean="0"/>
          </a:p>
          <a:p>
            <a:r>
              <a:rPr lang="en-US" dirty="0" smtClean="0"/>
              <a:t>Future focus</a:t>
            </a:r>
            <a:endParaRPr lang="en-GB" dirty="0" smtClean="0"/>
          </a:p>
          <a:p>
            <a:r>
              <a:rPr lang="en-US" dirty="0" smtClean="0"/>
              <a:t>Family positions</a:t>
            </a:r>
            <a:endParaRPr lang="en-GB" dirty="0" smtClean="0"/>
          </a:p>
          <a:p>
            <a:r>
              <a:rPr lang="en-US" dirty="0" smtClean="0"/>
              <a:t>Acceptance of responsibility remorse expression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Shame management</a:t>
            </a:r>
            <a:endParaRPr lang="en-GB" dirty="0" smtClean="0"/>
          </a:p>
          <a:p>
            <a:r>
              <a:rPr lang="en-US" dirty="0" smtClean="0"/>
              <a:t>Appreciation of wider impact</a:t>
            </a:r>
            <a:endParaRPr lang="en-GB" dirty="0" smtClean="0"/>
          </a:p>
          <a:p>
            <a:r>
              <a:rPr lang="en-US" dirty="0" smtClean="0"/>
              <a:t>Awareness of impact on family</a:t>
            </a:r>
            <a:endParaRPr lang="en-GB" dirty="0" smtClean="0"/>
          </a:p>
          <a:p>
            <a:r>
              <a:rPr lang="en-US" dirty="0" smtClean="0"/>
              <a:t>Forgiveness? Self forgiveness?</a:t>
            </a:r>
            <a:endParaRPr lang="en-GB" dirty="0" smtClean="0"/>
          </a:p>
          <a:p>
            <a:r>
              <a:rPr lang="en-US" dirty="0" smtClean="0"/>
              <a:t>Understanding meaning and actuality of </a:t>
            </a:r>
            <a:r>
              <a:rPr lang="en-US" dirty="0" err="1" smtClean="0"/>
              <a:t>victimisation</a:t>
            </a:r>
            <a:endParaRPr lang="en-GB" dirty="0" smtClean="0"/>
          </a:p>
          <a:p>
            <a:r>
              <a:rPr lang="en-US" dirty="0" smtClean="0"/>
              <a:t>Understanding why specific individuals were targeted </a:t>
            </a:r>
            <a:endParaRPr lang="en-GB" dirty="0" smtClean="0"/>
          </a:p>
          <a:p>
            <a:r>
              <a:rPr lang="en-US" dirty="0" smtClean="0"/>
              <a:t>Facilitates partnership work with family</a:t>
            </a:r>
            <a:endParaRPr lang="en-GB" dirty="0" smtClean="0"/>
          </a:p>
          <a:p>
            <a:r>
              <a:rPr lang="en-US" dirty="0" smtClean="0"/>
              <a:t>Plan for release/ Victim perspective on parole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cross over/mutual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VICTIM</a:t>
            </a:r>
          </a:p>
          <a:p>
            <a:r>
              <a:rPr lang="en-US" dirty="0" smtClean="0"/>
              <a:t>Need to be believed and acknowledged</a:t>
            </a:r>
          </a:p>
          <a:p>
            <a:r>
              <a:rPr lang="en-US" dirty="0" smtClean="0"/>
              <a:t>Disown responsibility for offence</a:t>
            </a:r>
          </a:p>
          <a:p>
            <a:r>
              <a:rPr lang="en-US" dirty="0" smtClean="0"/>
              <a:t>To accept and acknowledge violation caused by offence</a:t>
            </a:r>
          </a:p>
          <a:p>
            <a:r>
              <a:rPr lang="en-US" dirty="0" smtClean="0"/>
              <a:t>To share acknowledgement of  the harm/impact of the offence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OFFENDER</a:t>
            </a:r>
          </a:p>
          <a:p>
            <a:r>
              <a:rPr lang="en-US" dirty="0" smtClean="0"/>
              <a:t>Need to address denial/</a:t>
            </a:r>
            <a:r>
              <a:rPr lang="en-US" dirty="0" err="1" smtClean="0"/>
              <a:t>minimisation</a:t>
            </a:r>
            <a:endParaRPr lang="en-US" dirty="0" smtClean="0"/>
          </a:p>
          <a:p>
            <a:r>
              <a:rPr lang="en-US" dirty="0" smtClean="0"/>
              <a:t>Own responsibility for offence</a:t>
            </a:r>
          </a:p>
          <a:p>
            <a:r>
              <a:rPr lang="en-US" dirty="0" smtClean="0"/>
              <a:t>To appreciate and acknowledge the extent of harm</a:t>
            </a:r>
          </a:p>
          <a:p>
            <a:r>
              <a:rPr lang="en-US" dirty="0" smtClean="0"/>
              <a:t>To accept the impact of the harm on others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VICTIM</a:t>
            </a:r>
          </a:p>
          <a:p>
            <a:r>
              <a:rPr lang="en-US" dirty="0" smtClean="0"/>
              <a:t>Creation of a safe environment in which to function</a:t>
            </a:r>
          </a:p>
          <a:p>
            <a:r>
              <a:rPr lang="en-US" dirty="0" smtClean="0"/>
              <a:t>Restoration of sense of self not defined by victimhood</a:t>
            </a:r>
          </a:p>
          <a:p>
            <a:r>
              <a:rPr lang="en-US" dirty="0" smtClean="0"/>
              <a:t>To explore impact in relational context/restoration of role and relationships</a:t>
            </a:r>
          </a:p>
          <a:p>
            <a:r>
              <a:rPr lang="en-US" dirty="0" smtClean="0"/>
              <a:t>To receive apology?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OFFENDER</a:t>
            </a:r>
          </a:p>
          <a:p>
            <a:r>
              <a:rPr lang="en-US" dirty="0" smtClean="0"/>
              <a:t>Creation of a safe environment in which to safely function</a:t>
            </a:r>
          </a:p>
          <a:p>
            <a:r>
              <a:rPr lang="en-US" dirty="0" smtClean="0"/>
              <a:t>Creation of sense of self not defined by offence,  or label</a:t>
            </a:r>
          </a:p>
          <a:p>
            <a:r>
              <a:rPr lang="en-US" dirty="0" smtClean="0"/>
              <a:t>To understand impact in relation context/creation of safe role and relationships</a:t>
            </a:r>
          </a:p>
          <a:p>
            <a:r>
              <a:rPr lang="en-US" dirty="0" smtClean="0"/>
              <a:t>To receive forgiveness?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>
                <a:ea typeface="+mj-ea"/>
                <a:cs typeface="+mj-cs"/>
              </a:rPr>
              <a:t>Pressner and Lowencamp said…</a:t>
            </a:r>
            <a:endParaRPr lang="en-US" sz="4000">
              <a:ea typeface="+mj-ea"/>
              <a:cs typeface="+mj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‘The more the danger that the crime situation entailed for the victim, as in cases of intimate violence, the more urgent is the need for standard assessment’</a:t>
            </a:r>
          </a:p>
          <a:p>
            <a:pPr eaLnBrk="1" hangingPunct="1"/>
            <a:r>
              <a:rPr lang="en-GB"/>
              <a:t>Restorative Justice and Offender screening- Jnl of Criminal justice Vol 27 1999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The framework is…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To assist in structured restorative practice decision making… informs preparation; </a:t>
            </a:r>
          </a:p>
          <a:p>
            <a:pPr eaLnBrk="1" hangingPunct="1"/>
            <a:r>
              <a:rPr lang="en-US" sz="2800" dirty="0" smtClean="0"/>
              <a:t> Intention is to widen and inform the potential of practice/ not deny and shut it down</a:t>
            </a:r>
          </a:p>
          <a:p>
            <a:pPr eaLnBrk="1" hangingPunct="1"/>
            <a:r>
              <a:rPr lang="en-US" sz="2800" dirty="0" smtClean="0"/>
              <a:t>It has research/evidential elements but largely based upon 10+ years of patient practice and reflection</a:t>
            </a:r>
          </a:p>
          <a:p>
            <a:pPr eaLnBrk="1" hangingPunct="1"/>
            <a:r>
              <a:rPr lang="en-US" sz="2800" dirty="0" smtClean="0"/>
              <a:t>Fits into requirements of current Best Practice Guidance and assists with professional development of practitioners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It requires…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Some flexibility/sensitivity in application and interpretation</a:t>
            </a:r>
          </a:p>
          <a:p>
            <a:pPr eaLnBrk="1" hangingPunct="1"/>
            <a:r>
              <a:rPr lang="en-US" dirty="0" smtClean="0"/>
              <a:t>A level of restorative skill/insight/knowledge beyond basic restorative practice</a:t>
            </a:r>
          </a:p>
          <a:p>
            <a:pPr eaLnBrk="1" hangingPunct="1"/>
            <a:r>
              <a:rPr lang="en-US" dirty="0" smtClean="0"/>
              <a:t>Layered on top of an offender ‘</a:t>
            </a:r>
            <a:r>
              <a:rPr lang="en-US" dirty="0" err="1" smtClean="0"/>
              <a:t>criminogenic</a:t>
            </a:r>
            <a:r>
              <a:rPr lang="en-US" dirty="0" smtClean="0"/>
              <a:t>’ assessment</a:t>
            </a:r>
          </a:p>
          <a:p>
            <a:pPr eaLnBrk="1" hangingPunct="1"/>
            <a:r>
              <a:rPr lang="en-US" dirty="0" smtClean="0"/>
              <a:t>Working to Best Practice standards (HO 2012) NOS 2013, AIM Best Practice Guidance in cases of HSB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HSB RJ Framework 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Changing…..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Being revised and updated in line with ongoing research/practice knowledge</a:t>
            </a:r>
          </a:p>
          <a:p>
            <a:r>
              <a:rPr lang="en-US" dirty="0" smtClean="0"/>
              <a:t>Extended to cover all SENSITIVE and COMPLEX cases (as per Best Practice Guidance)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48362" y="2804319"/>
            <a:ext cx="1435100" cy="269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not covered….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of restorative skills</a:t>
            </a:r>
          </a:p>
          <a:p>
            <a:r>
              <a:rPr lang="en-US" dirty="0" smtClean="0"/>
              <a:t>Adaptation/amendment of restorative models</a:t>
            </a:r>
          </a:p>
          <a:p>
            <a:r>
              <a:rPr lang="en-US" dirty="0" smtClean="0"/>
              <a:t>Agency competence to support practitioners</a:t>
            </a:r>
          </a:p>
          <a:p>
            <a:r>
              <a:rPr lang="en-US" dirty="0" smtClean="0"/>
              <a:t>Victim led not offender led referral route</a:t>
            </a:r>
          </a:p>
          <a:p>
            <a:r>
              <a:rPr lang="en-US" dirty="0" smtClean="0"/>
              <a:t>Engagement with victim services</a:t>
            </a:r>
          </a:p>
          <a:p>
            <a:r>
              <a:rPr lang="en-US" dirty="0" smtClean="0"/>
              <a:t>On going research and EU DAPHNE RJ and SV Project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illustration…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5872" y="2633272"/>
            <a:ext cx="3121256" cy="24598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Opening the box…. Jo’s account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 walk across the street….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558637"/>
            <a:ext cx="3657600" cy="2609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 Hackett, S </a:t>
            </a:r>
            <a:r>
              <a:rPr lang="en-US" sz="2000" dirty="0" err="1" smtClean="0"/>
              <a:t>Balfre</a:t>
            </a:r>
            <a:r>
              <a:rPr lang="en-US" sz="2000" dirty="0" smtClean="0"/>
              <a:t>, M and Masson, H (2012) ‘Family Responses to Young People who have Sexually Abused; Anger, Ambivalence and Acceptance’ in Children and Society</a:t>
            </a:r>
          </a:p>
          <a:p>
            <a:r>
              <a:rPr lang="en-US" sz="2000" dirty="0" smtClean="0"/>
              <a:t>AIM Project  ‘ Revised Assessment framework for restorative approaches to SHB’ (2013)</a:t>
            </a:r>
          </a:p>
          <a:p>
            <a:r>
              <a:rPr lang="en-US" sz="2000" dirty="0" smtClean="0"/>
              <a:t> AIM Project ‘ Best Practice series’  Restorative Meetings and SHB’ (2007) </a:t>
            </a:r>
            <a:r>
              <a:rPr lang="en-US" sz="2000" dirty="0" err="1" smtClean="0"/>
              <a:t>www.aimproject.org.uk</a:t>
            </a:r>
            <a:endParaRPr lang="en-US" sz="2000" dirty="0" smtClean="0"/>
          </a:p>
          <a:p>
            <a:r>
              <a:rPr lang="en-US" sz="2000" dirty="0" smtClean="0"/>
              <a:t>Mercer, V, </a:t>
            </a:r>
            <a:r>
              <a:rPr lang="en-US" sz="2000" dirty="0" err="1" smtClean="0"/>
              <a:t>Henniker,J</a:t>
            </a:r>
            <a:r>
              <a:rPr lang="en-US" sz="2000" dirty="0" smtClean="0"/>
              <a:t>: ‘Restorative Justice; Can it work with young people who sexually abuse?’ in ‘Working with Children and Young People who sexually abuse; taking the field forward’ Ed Calder M, (2007)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Mann RE, </a:t>
            </a:r>
            <a:r>
              <a:rPr lang="en-US" sz="2200" dirty="0" err="1" smtClean="0"/>
              <a:t>Burnett,G</a:t>
            </a:r>
            <a:r>
              <a:rPr lang="en-US" sz="2200" dirty="0" smtClean="0"/>
              <a:t> ‘Empathy, Cognition and sexual reoffending’ NOS Management Service 2012</a:t>
            </a:r>
          </a:p>
          <a:p>
            <a:r>
              <a:rPr lang="en-US" sz="2200" dirty="0" err="1" smtClean="0"/>
              <a:t>Maruna</a:t>
            </a:r>
            <a:r>
              <a:rPr lang="en-US" sz="2200" dirty="0" smtClean="0"/>
              <a:t> S, ‘Making Good’  (2001) and ‘Virtue’s Door unsealed  and never sealed again; Redeeming ,Redemption and the seven year itch’ (2009)  in Contemporary issues in Criminal Justice Policy.</a:t>
            </a:r>
          </a:p>
          <a:p>
            <a:r>
              <a:rPr lang="en-US" sz="2200" dirty="0" smtClean="0"/>
              <a:t>Jo’s Story in ‘Resolution’ Ed 40, Spring 2011, Restorative Justice Council</a:t>
            </a:r>
          </a:p>
          <a:p>
            <a:r>
              <a:rPr lang="en-US" sz="2200" dirty="0" smtClean="0"/>
              <a:t>Braithwaite J, 1989 ‘Crime, Shame and Reintegration’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combination of two elements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AIM PROJECT</a:t>
            </a:r>
          </a:p>
          <a:p>
            <a:r>
              <a:rPr lang="en-US" dirty="0" smtClean="0"/>
              <a:t>Focus upon creation of good practice tools</a:t>
            </a:r>
          </a:p>
          <a:p>
            <a:r>
              <a:rPr lang="en-US" dirty="0" smtClean="0"/>
              <a:t>Rooted in combination of practice/research knowledge</a:t>
            </a:r>
          </a:p>
          <a:p>
            <a:r>
              <a:rPr lang="en-US" dirty="0" smtClean="0"/>
              <a:t>Emphasis upon assessment</a:t>
            </a:r>
          </a:p>
          <a:p>
            <a:r>
              <a:rPr lang="en-US" dirty="0" smtClean="0"/>
              <a:t>Need to address HSB in holistic sense, inclusive of victim/family perspective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GM YJT Family Group Meetings Project</a:t>
            </a:r>
          </a:p>
          <a:p>
            <a:r>
              <a:rPr lang="en-US" dirty="0" smtClean="0"/>
              <a:t>Focus upon serious/complex cases</a:t>
            </a:r>
          </a:p>
          <a:p>
            <a:r>
              <a:rPr lang="en-US" dirty="0" smtClean="0"/>
              <a:t>Emphasis upon engagement with social ecology of offender</a:t>
            </a:r>
          </a:p>
          <a:p>
            <a:r>
              <a:rPr lang="en-US" dirty="0" smtClean="0"/>
              <a:t>Model of FGM with planning needs for both Victim and Offender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RJ in HSB?????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opperplate Gothic Bold" charset="0"/>
              </a:rPr>
              <a:t>Nightmare on Restoration Street……..</a:t>
            </a:r>
          </a:p>
        </p:txBody>
      </p:sp>
      <p:pic>
        <p:nvPicPr>
          <p:cNvPr id="31748" name="Content Placeholder 4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>
          <a:xfrm>
            <a:off x="5257800" y="2133600"/>
            <a:ext cx="2743200" cy="351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Exercise 1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Groups list what are the types of restorative nightmares we would wish to avoid in cases of HSB when attempting to bring ‘offender’ and ‘victim’ together in dialogue. </a:t>
            </a:r>
          </a:p>
          <a:p>
            <a:pPr eaLnBrk="1" hangingPunct="1"/>
            <a:r>
              <a:rPr lang="en-US" dirty="0" smtClean="0"/>
              <a:t>Group these under the headings;</a:t>
            </a:r>
          </a:p>
          <a:p>
            <a:pPr eaLnBrk="1" hangingPunct="1"/>
            <a:r>
              <a:rPr lang="en-US" dirty="0" smtClean="0"/>
              <a:t>Victim Nightmares</a:t>
            </a:r>
          </a:p>
          <a:p>
            <a:pPr eaLnBrk="1" hangingPunct="1"/>
            <a:r>
              <a:rPr lang="en-US" dirty="0" smtClean="0"/>
              <a:t>Offender Nightmares</a:t>
            </a:r>
          </a:p>
          <a:p>
            <a:pPr eaLnBrk="1" hangingPunct="1"/>
            <a:r>
              <a:rPr lang="en-US" dirty="0" smtClean="0"/>
              <a:t>Facilitator Nightmares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Exercise 1.2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On the flip chart sheet indicate whether they are ‘nightmares’ to be identified in assessment, addressed in preparation, or managed in the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Area’s of restorative potential…..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381" y="1370806"/>
            <a:ext cx="2609088" cy="36576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 Familial/ relational context</a:t>
            </a:r>
          </a:p>
          <a:p>
            <a:pPr>
              <a:buFont typeface="Arial"/>
              <a:buChar char="•"/>
            </a:pPr>
            <a:r>
              <a:rPr lang="en-US" dirty="0" smtClean="0"/>
              <a:t>Previous exclusion of real victim perspective</a:t>
            </a:r>
          </a:p>
          <a:p>
            <a:pPr>
              <a:buFont typeface="Arial"/>
              <a:buChar char="•"/>
            </a:pPr>
            <a:r>
              <a:rPr lang="en-US" dirty="0" smtClean="0"/>
              <a:t>Possibility to link into victim support service</a:t>
            </a:r>
          </a:p>
          <a:p>
            <a:pPr>
              <a:buFont typeface="Arial"/>
              <a:buChar char="•"/>
            </a:pPr>
            <a:r>
              <a:rPr lang="en-US" dirty="0" smtClean="0"/>
              <a:t>Benefits to offender intervention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Congruence of interest between victim/offender/family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cases of youth SHB over 96% of offender have some form of relationship with victim</a:t>
            </a:r>
          </a:p>
          <a:p>
            <a:r>
              <a:rPr lang="en-US" dirty="0" smtClean="0"/>
              <a:t>In 40/50 % cases </a:t>
            </a:r>
            <a:r>
              <a:rPr lang="en-US" dirty="0" err="1" smtClean="0"/>
              <a:t>intrafamilial</a:t>
            </a:r>
            <a:r>
              <a:rPr lang="en-US" dirty="0" smtClean="0"/>
              <a:t> (Ryan) </a:t>
            </a:r>
          </a:p>
          <a:p>
            <a:r>
              <a:rPr lang="en-US" dirty="0" smtClean="0"/>
              <a:t>Simons Hackett’s research on family responses to </a:t>
            </a:r>
            <a:r>
              <a:rPr lang="en-US" dirty="0" err="1" smtClean="0"/>
              <a:t>yp</a:t>
            </a:r>
            <a:r>
              <a:rPr lang="en-US" dirty="0" smtClean="0"/>
              <a:t> displaying SHB  27% were wholly </a:t>
            </a:r>
            <a:r>
              <a:rPr lang="en-US" dirty="0" err="1" smtClean="0"/>
              <a:t>intrafamial</a:t>
            </a:r>
            <a:r>
              <a:rPr lang="en-US" dirty="0" smtClean="0"/>
              <a:t> and a further 27% were both intra and extra familial   (2012)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84750" y="2840831"/>
            <a:ext cx="3365500" cy="204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1620</Words>
  <Application>Microsoft Office PowerPoint</Application>
  <PresentationFormat>On-screen Show (4:3)</PresentationFormat>
  <Paragraphs>193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Vince Mercer AIM Project www.aimproject.org.uk </vt:lpstr>
      <vt:lpstr>What I hope to cover….</vt:lpstr>
      <vt:lpstr>A long walk across the street….</vt:lpstr>
      <vt:lpstr>A combination of two elements</vt:lpstr>
      <vt:lpstr>RJ in HSB????? </vt:lpstr>
      <vt:lpstr>Exercise 1</vt:lpstr>
      <vt:lpstr>Exercise 1.2</vt:lpstr>
      <vt:lpstr>Area’s of restorative potential…..</vt:lpstr>
      <vt:lpstr>Relational context</vt:lpstr>
      <vt:lpstr>Rationale for including Family</vt:lpstr>
      <vt:lpstr>Issues that parents may bring</vt:lpstr>
      <vt:lpstr>Consequences of failing to engage parents and carers</vt:lpstr>
      <vt:lpstr>Inclusion of the Victim?</vt:lpstr>
      <vt:lpstr>Links into victim services…an unfinished story…</vt:lpstr>
      <vt:lpstr>Desistance Studies</vt:lpstr>
      <vt:lpstr>Shame on you….</vt:lpstr>
      <vt:lpstr>Strategies to avoid shame lead to..</vt:lpstr>
      <vt:lpstr>Importance of shame management</vt:lpstr>
      <vt:lpstr>Compass of Shame ; </vt:lpstr>
      <vt:lpstr>Stigmatising shame vs Reintegrative approaches</vt:lpstr>
      <vt:lpstr> The wider factors the therapeutic worker (with Darren) identified which the restorative approach delivered</vt:lpstr>
      <vt:lpstr>Area of cross over/mutual interest</vt:lpstr>
      <vt:lpstr>And more…</vt:lpstr>
      <vt:lpstr>Pressner and Lowencamp said…</vt:lpstr>
      <vt:lpstr>The framework is…</vt:lpstr>
      <vt:lpstr>It requires…</vt:lpstr>
      <vt:lpstr>The HSB RJ Framework is</vt:lpstr>
      <vt:lpstr>Issues not covered….</vt:lpstr>
      <vt:lpstr>An illustration…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Vince Mercer AIM Project www.aimproject.org.uk</dc:title>
  <dc:creator>Vince Mercer</dc:creator>
  <cp:lastModifiedBy>Hass</cp:lastModifiedBy>
  <cp:revision>123</cp:revision>
  <cp:lastPrinted>2014-01-28T10:19:56Z</cp:lastPrinted>
  <dcterms:created xsi:type="dcterms:W3CDTF">2014-01-28T18:07:52Z</dcterms:created>
  <dcterms:modified xsi:type="dcterms:W3CDTF">2014-02-05T16:02:08Z</dcterms:modified>
</cp:coreProperties>
</file>