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3" r:id="rId2"/>
    <p:sldMasterId id="2147483712" r:id="rId3"/>
  </p:sldMasterIdLst>
  <p:notesMasterIdLst>
    <p:notesMasterId r:id="rId36"/>
  </p:notesMasterIdLst>
  <p:handoutMasterIdLst>
    <p:handoutMasterId r:id="rId37"/>
  </p:handoutMasterIdLst>
  <p:sldIdLst>
    <p:sldId id="287" r:id="rId4"/>
    <p:sldId id="657" r:id="rId5"/>
    <p:sldId id="714" r:id="rId6"/>
    <p:sldId id="715" r:id="rId7"/>
    <p:sldId id="716" r:id="rId8"/>
    <p:sldId id="717" r:id="rId9"/>
    <p:sldId id="726" r:id="rId10"/>
    <p:sldId id="727" r:id="rId11"/>
    <p:sldId id="703" r:id="rId12"/>
    <p:sldId id="704" r:id="rId13"/>
    <p:sldId id="705" r:id="rId14"/>
    <p:sldId id="706" r:id="rId15"/>
    <p:sldId id="707" r:id="rId16"/>
    <p:sldId id="708" r:id="rId17"/>
    <p:sldId id="709" r:id="rId18"/>
    <p:sldId id="710" r:id="rId19"/>
    <p:sldId id="711" r:id="rId20"/>
    <p:sldId id="734" r:id="rId21"/>
    <p:sldId id="719" r:id="rId22"/>
    <p:sldId id="720" r:id="rId23"/>
    <p:sldId id="724" r:id="rId24"/>
    <p:sldId id="721" r:id="rId25"/>
    <p:sldId id="725" r:id="rId26"/>
    <p:sldId id="722" r:id="rId27"/>
    <p:sldId id="723" r:id="rId28"/>
    <p:sldId id="733" r:id="rId29"/>
    <p:sldId id="728" r:id="rId30"/>
    <p:sldId id="729" r:id="rId31"/>
    <p:sldId id="730" r:id="rId32"/>
    <p:sldId id="731" r:id="rId33"/>
    <p:sldId id="732" r:id="rId34"/>
    <p:sldId id="735" r:id="rId35"/>
  </p:sldIdLst>
  <p:sldSz cx="9144000" cy="6858000" type="screen4x3"/>
  <p:notesSz cx="7102475" cy="9388475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9933"/>
    <a:srgbClr val="008000"/>
    <a:srgbClr val="006600"/>
    <a:srgbClr val="0000CC"/>
    <a:srgbClr val="CC0000"/>
    <a:srgbClr val="606060"/>
    <a:srgbClr val="B7E9F5"/>
    <a:srgbClr val="FF0000"/>
    <a:srgbClr val="88D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8" autoAdjust="0"/>
    <p:restoredTop sz="87226" autoAdjust="0"/>
  </p:normalViewPr>
  <p:slideViewPr>
    <p:cSldViewPr showGuides="1">
      <p:cViewPr varScale="1">
        <p:scale>
          <a:sx n="88" d="100"/>
          <a:sy n="88" d="100"/>
        </p:scale>
        <p:origin x="102" y="24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-22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B8829-C7BC-4939-A884-8B446ED3DC4A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E3D29-0392-4F05-90D5-5C8BF8786B16}">
      <dgm:prSet phldrT="[Text]" custT="1"/>
      <dgm:spPr/>
      <dgm:t>
        <a:bodyPr/>
        <a:lstStyle/>
        <a:p>
          <a:r>
            <a:rPr lang="en-US" sz="1600" b="1" dirty="0" smtClean="0"/>
            <a:t>85% </a:t>
          </a:r>
          <a:r>
            <a:rPr lang="en-US" sz="1400" dirty="0" smtClean="0"/>
            <a:t>of children experienced an improvement*</a:t>
          </a:r>
          <a:endParaRPr lang="en-US" sz="1400" dirty="0"/>
        </a:p>
      </dgm:t>
    </dgm:pt>
    <dgm:pt modelId="{62DE7C04-DF45-4028-9355-8292FD767BF1}" type="parTrans" cxnId="{AF752858-226F-456B-B55E-5D60B46A268E}">
      <dgm:prSet/>
      <dgm:spPr/>
      <dgm:t>
        <a:bodyPr/>
        <a:lstStyle/>
        <a:p>
          <a:endParaRPr lang="en-US"/>
        </a:p>
      </dgm:t>
    </dgm:pt>
    <dgm:pt modelId="{7DE510F0-F83E-44FF-8F28-431F6FEE53F5}" type="sibTrans" cxnId="{AF752858-226F-456B-B55E-5D60B46A268E}">
      <dgm:prSet/>
      <dgm:spPr/>
      <dgm:t>
        <a:bodyPr/>
        <a:lstStyle/>
        <a:p>
          <a:endParaRPr lang="en-US"/>
        </a:p>
      </dgm:t>
    </dgm:pt>
    <dgm:pt modelId="{168ACE2D-BB94-4104-A930-455F4A0AB51F}">
      <dgm:prSet phldrT="[Text]" custT="1"/>
      <dgm:spPr/>
      <dgm:t>
        <a:bodyPr/>
        <a:lstStyle/>
        <a:p>
          <a:r>
            <a:rPr lang="en-US" sz="1400" dirty="0" smtClean="0"/>
            <a:t>Risk of developing a mental health problem had </a:t>
          </a:r>
          <a:r>
            <a:rPr lang="en-US" sz="1400" b="1" dirty="0" smtClean="0"/>
            <a:t>reduced by 30% </a:t>
          </a:r>
          <a:endParaRPr lang="en-US" sz="1400" b="1" dirty="0"/>
        </a:p>
      </dgm:t>
    </dgm:pt>
    <dgm:pt modelId="{F990A8A3-D768-46B0-872D-7791D078B8AF}" type="parTrans" cxnId="{92BE68C7-D460-4BD6-92E3-19F4AC51B78D}">
      <dgm:prSet/>
      <dgm:spPr/>
      <dgm:t>
        <a:bodyPr/>
        <a:lstStyle/>
        <a:p>
          <a:endParaRPr lang="en-US"/>
        </a:p>
      </dgm:t>
    </dgm:pt>
    <dgm:pt modelId="{540E0863-8B15-47C5-86B0-D04813911769}" type="sibTrans" cxnId="{92BE68C7-D460-4BD6-92E3-19F4AC51B78D}">
      <dgm:prSet/>
      <dgm:spPr/>
      <dgm:t>
        <a:bodyPr/>
        <a:lstStyle/>
        <a:p>
          <a:endParaRPr lang="en-US"/>
        </a:p>
      </dgm:t>
    </dgm:pt>
    <dgm:pt modelId="{B7566D59-EF57-4880-ADA4-C18DD8EDE005}">
      <dgm:prSet phldrT="[Text]" custT="1"/>
      <dgm:spPr/>
      <dgm:t>
        <a:bodyPr/>
        <a:lstStyle/>
        <a:p>
          <a:r>
            <a:rPr lang="en-US" sz="1400" dirty="0" smtClean="0"/>
            <a:t>Overall stress had </a:t>
          </a:r>
          <a:r>
            <a:rPr lang="en-US" sz="1400" b="1" dirty="0" smtClean="0"/>
            <a:t>reduced by 30%</a:t>
          </a:r>
          <a:endParaRPr lang="en-US" sz="1400" b="1" dirty="0"/>
        </a:p>
      </dgm:t>
    </dgm:pt>
    <dgm:pt modelId="{504C8E1D-E3BB-4282-90BE-1C4251CFDEE4}" type="parTrans" cxnId="{E64A5052-AF80-45ED-851F-57F4EB2903CF}">
      <dgm:prSet/>
      <dgm:spPr/>
      <dgm:t>
        <a:bodyPr/>
        <a:lstStyle/>
        <a:p>
          <a:endParaRPr lang="en-US"/>
        </a:p>
      </dgm:t>
    </dgm:pt>
    <dgm:pt modelId="{924ED8CC-764E-4C1B-B973-D6E0518F9398}" type="sibTrans" cxnId="{E64A5052-AF80-45ED-851F-57F4EB2903CF}">
      <dgm:prSet/>
      <dgm:spPr/>
      <dgm:t>
        <a:bodyPr/>
        <a:lstStyle/>
        <a:p>
          <a:endParaRPr lang="en-US"/>
        </a:p>
      </dgm:t>
    </dgm:pt>
    <dgm:pt modelId="{512BFCBD-1165-4FA7-9C0D-729AE1DEFF1F}">
      <dgm:prSet phldrT="[Text]" custT="1"/>
      <dgm:spPr/>
      <dgm:t>
        <a:bodyPr/>
        <a:lstStyle/>
        <a:p>
          <a:r>
            <a:rPr lang="en-US" sz="1400" dirty="0" smtClean="0"/>
            <a:t>Emotional difficulties had </a:t>
          </a:r>
          <a:r>
            <a:rPr lang="en-US" sz="1400" b="1" dirty="0" smtClean="0"/>
            <a:t>lessoned by 33%</a:t>
          </a:r>
          <a:endParaRPr lang="en-US" sz="1400" b="1" dirty="0"/>
        </a:p>
      </dgm:t>
    </dgm:pt>
    <dgm:pt modelId="{F7065A91-6389-431E-A8E6-10B3D299C137}" type="parTrans" cxnId="{9B2A5022-35ED-4A82-A510-1CA85935ADA2}">
      <dgm:prSet/>
      <dgm:spPr/>
      <dgm:t>
        <a:bodyPr/>
        <a:lstStyle/>
        <a:p>
          <a:endParaRPr lang="en-US"/>
        </a:p>
      </dgm:t>
    </dgm:pt>
    <dgm:pt modelId="{EB0260D9-E7E3-4B8E-B405-F3CD21EB8D08}" type="sibTrans" cxnId="{9B2A5022-35ED-4A82-A510-1CA85935ADA2}">
      <dgm:prSet/>
      <dgm:spPr/>
      <dgm:t>
        <a:bodyPr/>
        <a:lstStyle/>
        <a:p>
          <a:endParaRPr lang="en-US"/>
        </a:p>
      </dgm:t>
    </dgm:pt>
    <dgm:pt modelId="{AE2551C6-111B-477E-A6D6-11EC1D508BD2}">
      <dgm:prSet phldrT="[Text]" custT="1"/>
      <dgm:spPr/>
      <dgm:t>
        <a:bodyPr/>
        <a:lstStyle/>
        <a:p>
          <a:r>
            <a:rPr lang="en-US" sz="1400" dirty="0" smtClean="0"/>
            <a:t>Behavioural difficulties had </a:t>
          </a:r>
          <a:r>
            <a:rPr lang="en-US" sz="1400" b="1" dirty="0" smtClean="0"/>
            <a:t>reduced by 38%</a:t>
          </a:r>
          <a:endParaRPr lang="en-US" sz="1400" b="1" dirty="0"/>
        </a:p>
      </dgm:t>
    </dgm:pt>
    <dgm:pt modelId="{CDF2200B-BBA1-45CF-A5A5-00FADF195748}" type="parTrans" cxnId="{6B61E319-406F-459B-81C9-42CFCD430CBC}">
      <dgm:prSet/>
      <dgm:spPr/>
      <dgm:t>
        <a:bodyPr/>
        <a:lstStyle/>
        <a:p>
          <a:endParaRPr lang="en-US"/>
        </a:p>
      </dgm:t>
    </dgm:pt>
    <dgm:pt modelId="{167131B7-5FC1-4099-888D-5C08167541EE}" type="sibTrans" cxnId="{6B61E319-406F-459B-81C9-42CFCD430CBC}">
      <dgm:prSet/>
      <dgm:spPr/>
      <dgm:t>
        <a:bodyPr/>
        <a:lstStyle/>
        <a:p>
          <a:endParaRPr lang="en-US"/>
        </a:p>
      </dgm:t>
    </dgm:pt>
    <dgm:pt modelId="{4FCEEFE0-B677-4E0F-98FE-BC3953942BF2}">
      <dgm:prSet phldrT="[Text]" custT="1"/>
      <dgm:spPr/>
      <dgm:t>
        <a:bodyPr/>
        <a:lstStyle/>
        <a:p>
          <a:r>
            <a:rPr lang="en-US" sz="1400" dirty="0" smtClean="0"/>
            <a:t>Hyperactivity and concentration had </a:t>
          </a:r>
          <a:r>
            <a:rPr lang="en-US" sz="1400" b="1" dirty="0" smtClean="0"/>
            <a:t>lessoned by 20%</a:t>
          </a:r>
          <a:endParaRPr lang="en-US" sz="1400" b="1" dirty="0"/>
        </a:p>
      </dgm:t>
    </dgm:pt>
    <dgm:pt modelId="{D1CD16D1-D9F6-4708-9D31-F1332A5257DB}" type="parTrans" cxnId="{8E52234C-F627-4BBC-A1F4-AB4B891F1C9B}">
      <dgm:prSet/>
      <dgm:spPr/>
      <dgm:t>
        <a:bodyPr/>
        <a:lstStyle/>
        <a:p>
          <a:endParaRPr lang="en-US"/>
        </a:p>
      </dgm:t>
    </dgm:pt>
    <dgm:pt modelId="{89352BDB-3A90-46F3-BC75-E969C27DCD47}" type="sibTrans" cxnId="{8E52234C-F627-4BBC-A1F4-AB4B891F1C9B}">
      <dgm:prSet/>
      <dgm:spPr/>
      <dgm:t>
        <a:bodyPr/>
        <a:lstStyle/>
        <a:p>
          <a:endParaRPr lang="en-US"/>
        </a:p>
      </dgm:t>
    </dgm:pt>
    <dgm:pt modelId="{54E9F165-4064-4FDE-BB8C-F9FFAD6C2F91}">
      <dgm:prSet phldrT="[Text]" custT="1"/>
      <dgm:spPr/>
      <dgm:t>
        <a:bodyPr/>
        <a:lstStyle/>
        <a:p>
          <a:r>
            <a:rPr lang="en-US" sz="1400" dirty="0" smtClean="0"/>
            <a:t>Peer relationship problems had </a:t>
          </a:r>
          <a:r>
            <a:rPr lang="en-US" sz="1400" b="1" dirty="0" smtClean="0"/>
            <a:t>lessoned by 36%</a:t>
          </a:r>
          <a:endParaRPr lang="en-US" sz="1400" b="1" dirty="0"/>
        </a:p>
      </dgm:t>
    </dgm:pt>
    <dgm:pt modelId="{851166E7-9B21-42EB-A2F4-706CD63636B5}" type="parTrans" cxnId="{D8FDDA20-2E9C-40B0-9E4A-2F3F0C717F53}">
      <dgm:prSet/>
      <dgm:spPr/>
      <dgm:t>
        <a:bodyPr/>
        <a:lstStyle/>
        <a:p>
          <a:endParaRPr lang="en-US"/>
        </a:p>
      </dgm:t>
    </dgm:pt>
    <dgm:pt modelId="{7EB72191-E62E-4E58-BBBE-E823624F19A5}" type="sibTrans" cxnId="{D8FDDA20-2E9C-40B0-9E4A-2F3F0C717F53}">
      <dgm:prSet/>
      <dgm:spPr/>
      <dgm:t>
        <a:bodyPr/>
        <a:lstStyle/>
        <a:p>
          <a:endParaRPr lang="en-US"/>
        </a:p>
      </dgm:t>
    </dgm:pt>
    <dgm:pt modelId="{0E61D9DE-CA3F-4877-9CC6-9747C94A57BD}" type="pres">
      <dgm:prSet presAssocID="{48BB8829-C7BC-4939-A884-8B446ED3DC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FF9E97-3B92-409E-B124-E34C488FEBB6}" type="pres">
      <dgm:prSet presAssocID="{215E3D29-0392-4F05-90D5-5C8BF8786B1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C7185F5-0D66-43A6-8604-2C41D16FE923}" type="pres">
      <dgm:prSet presAssocID="{168ACE2D-BB94-4104-A930-455F4A0AB51F}" presName="Accent1" presStyleCnt="0"/>
      <dgm:spPr/>
    </dgm:pt>
    <dgm:pt modelId="{DBFBFD6D-EB20-466B-AA2B-FA8DE4F26ABE}" type="pres">
      <dgm:prSet presAssocID="{168ACE2D-BB94-4104-A930-455F4A0AB51F}" presName="Accent" presStyleLbl="bgShp" presStyleIdx="0" presStyleCnt="6"/>
      <dgm:spPr/>
    </dgm:pt>
    <dgm:pt modelId="{6E46A29A-9E3D-4BCC-BA5F-1C070A57CC0E}" type="pres">
      <dgm:prSet presAssocID="{168ACE2D-BB94-4104-A930-455F4A0AB51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37112-6B1C-43D8-A078-BB75474006E1}" type="pres">
      <dgm:prSet presAssocID="{B7566D59-EF57-4880-ADA4-C18DD8EDE005}" presName="Accent2" presStyleCnt="0"/>
      <dgm:spPr/>
    </dgm:pt>
    <dgm:pt modelId="{0C8FCFC1-FCDF-421F-BE45-2D107AAAB4F6}" type="pres">
      <dgm:prSet presAssocID="{B7566D59-EF57-4880-ADA4-C18DD8EDE005}" presName="Accent" presStyleLbl="bgShp" presStyleIdx="1" presStyleCnt="6"/>
      <dgm:spPr/>
    </dgm:pt>
    <dgm:pt modelId="{5EA9765D-51EC-430E-9665-54E89583E19E}" type="pres">
      <dgm:prSet presAssocID="{B7566D59-EF57-4880-ADA4-C18DD8EDE00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0AF24-EF6E-4E70-8E10-03484D3AB68B}" type="pres">
      <dgm:prSet presAssocID="{512BFCBD-1165-4FA7-9C0D-729AE1DEFF1F}" presName="Accent3" presStyleCnt="0"/>
      <dgm:spPr/>
    </dgm:pt>
    <dgm:pt modelId="{88410C44-6F81-47E8-A3C6-42030AF593CD}" type="pres">
      <dgm:prSet presAssocID="{512BFCBD-1165-4FA7-9C0D-729AE1DEFF1F}" presName="Accent" presStyleLbl="bgShp" presStyleIdx="2" presStyleCnt="6"/>
      <dgm:spPr/>
    </dgm:pt>
    <dgm:pt modelId="{29D1A2E4-E87D-4371-A1B9-894100C057E3}" type="pres">
      <dgm:prSet presAssocID="{512BFCBD-1165-4FA7-9C0D-729AE1DEFF1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29383-2529-47E3-860A-90556DB67784}" type="pres">
      <dgm:prSet presAssocID="{AE2551C6-111B-477E-A6D6-11EC1D508BD2}" presName="Accent4" presStyleCnt="0"/>
      <dgm:spPr/>
    </dgm:pt>
    <dgm:pt modelId="{EAAA4430-10FD-4FEF-9F92-7B271D5F89F2}" type="pres">
      <dgm:prSet presAssocID="{AE2551C6-111B-477E-A6D6-11EC1D508BD2}" presName="Accent" presStyleLbl="bgShp" presStyleIdx="3" presStyleCnt="6"/>
      <dgm:spPr/>
    </dgm:pt>
    <dgm:pt modelId="{BBAD4704-0AA2-4DE4-9631-70EEA8DA06DC}" type="pres">
      <dgm:prSet presAssocID="{AE2551C6-111B-477E-A6D6-11EC1D508BD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9E919-8729-49C7-A3DA-18C70C1C4AC2}" type="pres">
      <dgm:prSet presAssocID="{4FCEEFE0-B677-4E0F-98FE-BC3953942BF2}" presName="Accent5" presStyleCnt="0"/>
      <dgm:spPr/>
    </dgm:pt>
    <dgm:pt modelId="{4B779300-9A83-46AE-A6DF-A449585DA6DB}" type="pres">
      <dgm:prSet presAssocID="{4FCEEFE0-B677-4E0F-98FE-BC3953942BF2}" presName="Accent" presStyleLbl="bgShp" presStyleIdx="4" presStyleCnt="6"/>
      <dgm:spPr/>
    </dgm:pt>
    <dgm:pt modelId="{B973A351-24D2-441B-A321-E6D501255F9B}" type="pres">
      <dgm:prSet presAssocID="{4FCEEFE0-B677-4E0F-98FE-BC3953942BF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EA490-F0C7-4056-8818-296A30421537}" type="pres">
      <dgm:prSet presAssocID="{54E9F165-4064-4FDE-BB8C-F9FFAD6C2F91}" presName="Accent6" presStyleCnt="0"/>
      <dgm:spPr/>
    </dgm:pt>
    <dgm:pt modelId="{502F9432-4CE5-4690-A05B-0F55801F3470}" type="pres">
      <dgm:prSet presAssocID="{54E9F165-4064-4FDE-BB8C-F9FFAD6C2F91}" presName="Accent" presStyleLbl="bgShp" presStyleIdx="5" presStyleCnt="6"/>
      <dgm:spPr/>
    </dgm:pt>
    <dgm:pt modelId="{D9713106-0C1E-4DDB-9588-79672AC22480}" type="pres">
      <dgm:prSet presAssocID="{54E9F165-4064-4FDE-BB8C-F9FFAD6C2F9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A1C882-EB63-43F6-A6DD-BC97E5F8D582}" type="presOf" srcId="{AE2551C6-111B-477E-A6D6-11EC1D508BD2}" destId="{BBAD4704-0AA2-4DE4-9631-70EEA8DA06DC}" srcOrd="0" destOrd="0" presId="urn:microsoft.com/office/officeart/2011/layout/HexagonRadial"/>
    <dgm:cxn modelId="{6B61E319-406F-459B-81C9-42CFCD430CBC}" srcId="{215E3D29-0392-4F05-90D5-5C8BF8786B16}" destId="{AE2551C6-111B-477E-A6D6-11EC1D508BD2}" srcOrd="3" destOrd="0" parTransId="{CDF2200B-BBA1-45CF-A5A5-00FADF195748}" sibTransId="{167131B7-5FC1-4099-888D-5C08167541EE}"/>
    <dgm:cxn modelId="{C63C8D54-07E8-46B1-BF0E-8EA7A57DAC45}" type="presOf" srcId="{215E3D29-0392-4F05-90D5-5C8BF8786B16}" destId="{3DFF9E97-3B92-409E-B124-E34C488FEBB6}" srcOrd="0" destOrd="0" presId="urn:microsoft.com/office/officeart/2011/layout/HexagonRadial"/>
    <dgm:cxn modelId="{9B2A5022-35ED-4A82-A510-1CA85935ADA2}" srcId="{215E3D29-0392-4F05-90D5-5C8BF8786B16}" destId="{512BFCBD-1165-4FA7-9C0D-729AE1DEFF1F}" srcOrd="2" destOrd="0" parTransId="{F7065A91-6389-431E-A8E6-10B3D299C137}" sibTransId="{EB0260D9-E7E3-4B8E-B405-F3CD21EB8D08}"/>
    <dgm:cxn modelId="{AF4F25DD-1F2C-4D4D-B983-D8039B5F9374}" type="presOf" srcId="{4FCEEFE0-B677-4E0F-98FE-BC3953942BF2}" destId="{B973A351-24D2-441B-A321-E6D501255F9B}" srcOrd="0" destOrd="0" presId="urn:microsoft.com/office/officeart/2011/layout/HexagonRadial"/>
    <dgm:cxn modelId="{A3EB2089-1ABF-402D-BDBD-2444525A152E}" type="presOf" srcId="{54E9F165-4064-4FDE-BB8C-F9FFAD6C2F91}" destId="{D9713106-0C1E-4DDB-9588-79672AC22480}" srcOrd="0" destOrd="0" presId="urn:microsoft.com/office/officeart/2011/layout/HexagonRadial"/>
    <dgm:cxn modelId="{E64A5052-AF80-45ED-851F-57F4EB2903CF}" srcId="{215E3D29-0392-4F05-90D5-5C8BF8786B16}" destId="{B7566D59-EF57-4880-ADA4-C18DD8EDE005}" srcOrd="1" destOrd="0" parTransId="{504C8E1D-E3BB-4282-90BE-1C4251CFDEE4}" sibTransId="{924ED8CC-764E-4C1B-B973-D6E0518F9398}"/>
    <dgm:cxn modelId="{EA9A7222-53E7-4F18-9537-C4649340665A}" type="presOf" srcId="{B7566D59-EF57-4880-ADA4-C18DD8EDE005}" destId="{5EA9765D-51EC-430E-9665-54E89583E19E}" srcOrd="0" destOrd="0" presId="urn:microsoft.com/office/officeart/2011/layout/HexagonRadial"/>
    <dgm:cxn modelId="{92BE68C7-D460-4BD6-92E3-19F4AC51B78D}" srcId="{215E3D29-0392-4F05-90D5-5C8BF8786B16}" destId="{168ACE2D-BB94-4104-A930-455F4A0AB51F}" srcOrd="0" destOrd="0" parTransId="{F990A8A3-D768-46B0-872D-7791D078B8AF}" sibTransId="{540E0863-8B15-47C5-86B0-D04813911769}"/>
    <dgm:cxn modelId="{8E52234C-F627-4BBC-A1F4-AB4B891F1C9B}" srcId="{215E3D29-0392-4F05-90D5-5C8BF8786B16}" destId="{4FCEEFE0-B677-4E0F-98FE-BC3953942BF2}" srcOrd="4" destOrd="0" parTransId="{D1CD16D1-D9F6-4708-9D31-F1332A5257DB}" sibTransId="{89352BDB-3A90-46F3-BC75-E969C27DCD47}"/>
    <dgm:cxn modelId="{AF752858-226F-456B-B55E-5D60B46A268E}" srcId="{48BB8829-C7BC-4939-A884-8B446ED3DC4A}" destId="{215E3D29-0392-4F05-90D5-5C8BF8786B16}" srcOrd="0" destOrd="0" parTransId="{62DE7C04-DF45-4028-9355-8292FD767BF1}" sibTransId="{7DE510F0-F83E-44FF-8F28-431F6FEE53F5}"/>
    <dgm:cxn modelId="{31DA1FD0-AB0E-4CC2-8021-BC224D72611B}" type="presOf" srcId="{168ACE2D-BB94-4104-A930-455F4A0AB51F}" destId="{6E46A29A-9E3D-4BCC-BA5F-1C070A57CC0E}" srcOrd="0" destOrd="0" presId="urn:microsoft.com/office/officeart/2011/layout/HexagonRadial"/>
    <dgm:cxn modelId="{D8FDDA20-2E9C-40B0-9E4A-2F3F0C717F53}" srcId="{215E3D29-0392-4F05-90D5-5C8BF8786B16}" destId="{54E9F165-4064-4FDE-BB8C-F9FFAD6C2F91}" srcOrd="5" destOrd="0" parTransId="{851166E7-9B21-42EB-A2F4-706CD63636B5}" sibTransId="{7EB72191-E62E-4E58-BBBE-E823624F19A5}"/>
    <dgm:cxn modelId="{D708DF45-54E5-4139-9E96-AC5F594CE24C}" type="presOf" srcId="{48BB8829-C7BC-4939-A884-8B446ED3DC4A}" destId="{0E61D9DE-CA3F-4877-9CC6-9747C94A57BD}" srcOrd="0" destOrd="0" presId="urn:microsoft.com/office/officeart/2011/layout/HexagonRadial"/>
    <dgm:cxn modelId="{7D5E0FDF-3A62-42E4-87E0-D633836E883F}" type="presOf" srcId="{512BFCBD-1165-4FA7-9C0D-729AE1DEFF1F}" destId="{29D1A2E4-E87D-4371-A1B9-894100C057E3}" srcOrd="0" destOrd="0" presId="urn:microsoft.com/office/officeart/2011/layout/HexagonRadial"/>
    <dgm:cxn modelId="{F4C567C9-D618-404F-A0DD-9C07BAF342D2}" type="presParOf" srcId="{0E61D9DE-CA3F-4877-9CC6-9747C94A57BD}" destId="{3DFF9E97-3B92-409E-B124-E34C488FEBB6}" srcOrd="0" destOrd="0" presId="urn:microsoft.com/office/officeart/2011/layout/HexagonRadial"/>
    <dgm:cxn modelId="{20B073BA-3BB6-4DA7-A4B6-F38ACA461134}" type="presParOf" srcId="{0E61D9DE-CA3F-4877-9CC6-9747C94A57BD}" destId="{3C7185F5-0D66-43A6-8604-2C41D16FE923}" srcOrd="1" destOrd="0" presId="urn:microsoft.com/office/officeart/2011/layout/HexagonRadial"/>
    <dgm:cxn modelId="{C6D33099-3EEA-405B-9F20-55EEF96E7AD6}" type="presParOf" srcId="{3C7185F5-0D66-43A6-8604-2C41D16FE923}" destId="{DBFBFD6D-EB20-466B-AA2B-FA8DE4F26ABE}" srcOrd="0" destOrd="0" presId="urn:microsoft.com/office/officeart/2011/layout/HexagonRadial"/>
    <dgm:cxn modelId="{74260E61-8400-4944-82E1-6AE804BD2517}" type="presParOf" srcId="{0E61D9DE-CA3F-4877-9CC6-9747C94A57BD}" destId="{6E46A29A-9E3D-4BCC-BA5F-1C070A57CC0E}" srcOrd="2" destOrd="0" presId="urn:microsoft.com/office/officeart/2011/layout/HexagonRadial"/>
    <dgm:cxn modelId="{42C8D3AF-6A78-4F67-B5CD-346BB975FEB1}" type="presParOf" srcId="{0E61D9DE-CA3F-4877-9CC6-9747C94A57BD}" destId="{A8A37112-6B1C-43D8-A078-BB75474006E1}" srcOrd="3" destOrd="0" presId="urn:microsoft.com/office/officeart/2011/layout/HexagonRadial"/>
    <dgm:cxn modelId="{1AEE6F24-6682-40C6-9C19-02CAA0DB7DB4}" type="presParOf" srcId="{A8A37112-6B1C-43D8-A078-BB75474006E1}" destId="{0C8FCFC1-FCDF-421F-BE45-2D107AAAB4F6}" srcOrd="0" destOrd="0" presId="urn:microsoft.com/office/officeart/2011/layout/HexagonRadial"/>
    <dgm:cxn modelId="{A2625B3E-FFA6-4726-A4A3-D64771B455F4}" type="presParOf" srcId="{0E61D9DE-CA3F-4877-9CC6-9747C94A57BD}" destId="{5EA9765D-51EC-430E-9665-54E89583E19E}" srcOrd="4" destOrd="0" presId="urn:microsoft.com/office/officeart/2011/layout/HexagonRadial"/>
    <dgm:cxn modelId="{E72B1A61-FF3D-4A9B-BFCE-72D0E3444344}" type="presParOf" srcId="{0E61D9DE-CA3F-4877-9CC6-9747C94A57BD}" destId="{CFF0AF24-EF6E-4E70-8E10-03484D3AB68B}" srcOrd="5" destOrd="0" presId="urn:microsoft.com/office/officeart/2011/layout/HexagonRadial"/>
    <dgm:cxn modelId="{E90ECF61-2198-45C3-9F8C-43248966642A}" type="presParOf" srcId="{CFF0AF24-EF6E-4E70-8E10-03484D3AB68B}" destId="{88410C44-6F81-47E8-A3C6-42030AF593CD}" srcOrd="0" destOrd="0" presId="urn:microsoft.com/office/officeart/2011/layout/HexagonRadial"/>
    <dgm:cxn modelId="{4A1B0254-1A91-428A-80AE-E51B3F096D3D}" type="presParOf" srcId="{0E61D9DE-CA3F-4877-9CC6-9747C94A57BD}" destId="{29D1A2E4-E87D-4371-A1B9-894100C057E3}" srcOrd="6" destOrd="0" presId="urn:microsoft.com/office/officeart/2011/layout/HexagonRadial"/>
    <dgm:cxn modelId="{04CD6B7F-B57B-49D2-B2BC-F88D956A5A76}" type="presParOf" srcId="{0E61D9DE-CA3F-4877-9CC6-9747C94A57BD}" destId="{89E29383-2529-47E3-860A-90556DB67784}" srcOrd="7" destOrd="0" presId="urn:microsoft.com/office/officeart/2011/layout/HexagonRadial"/>
    <dgm:cxn modelId="{AC2B3639-32AA-476F-B269-260C650D39CB}" type="presParOf" srcId="{89E29383-2529-47E3-860A-90556DB67784}" destId="{EAAA4430-10FD-4FEF-9F92-7B271D5F89F2}" srcOrd="0" destOrd="0" presId="urn:microsoft.com/office/officeart/2011/layout/HexagonRadial"/>
    <dgm:cxn modelId="{BAE9A83C-F25E-46CB-8E95-CB0DFBE03CDC}" type="presParOf" srcId="{0E61D9DE-CA3F-4877-9CC6-9747C94A57BD}" destId="{BBAD4704-0AA2-4DE4-9631-70EEA8DA06DC}" srcOrd="8" destOrd="0" presId="urn:microsoft.com/office/officeart/2011/layout/HexagonRadial"/>
    <dgm:cxn modelId="{EC11234F-879D-4947-B818-8D1FA02429C5}" type="presParOf" srcId="{0E61D9DE-CA3F-4877-9CC6-9747C94A57BD}" destId="{15E9E919-8729-49C7-A3DA-18C70C1C4AC2}" srcOrd="9" destOrd="0" presId="urn:microsoft.com/office/officeart/2011/layout/HexagonRadial"/>
    <dgm:cxn modelId="{44E52328-C65D-45EA-A1CE-B36FC5303189}" type="presParOf" srcId="{15E9E919-8729-49C7-A3DA-18C70C1C4AC2}" destId="{4B779300-9A83-46AE-A6DF-A449585DA6DB}" srcOrd="0" destOrd="0" presId="urn:microsoft.com/office/officeart/2011/layout/HexagonRadial"/>
    <dgm:cxn modelId="{8A4A1B59-A7B9-4647-99CB-05C6246A3324}" type="presParOf" srcId="{0E61D9DE-CA3F-4877-9CC6-9747C94A57BD}" destId="{B973A351-24D2-441B-A321-E6D501255F9B}" srcOrd="10" destOrd="0" presId="urn:microsoft.com/office/officeart/2011/layout/HexagonRadial"/>
    <dgm:cxn modelId="{60EB390E-6513-480A-83AF-A48C7515C7DE}" type="presParOf" srcId="{0E61D9DE-CA3F-4877-9CC6-9747C94A57BD}" destId="{CBAEA490-F0C7-4056-8818-296A30421537}" srcOrd="11" destOrd="0" presId="urn:microsoft.com/office/officeart/2011/layout/HexagonRadial"/>
    <dgm:cxn modelId="{76920E51-D484-4B70-A96A-5D9813A15E0C}" type="presParOf" srcId="{CBAEA490-F0C7-4056-8818-296A30421537}" destId="{502F9432-4CE5-4690-A05B-0F55801F3470}" srcOrd="0" destOrd="0" presId="urn:microsoft.com/office/officeart/2011/layout/HexagonRadial"/>
    <dgm:cxn modelId="{4BDA387E-5BDA-4301-AC29-A0639B838455}" type="presParOf" srcId="{0E61D9DE-CA3F-4877-9CC6-9747C94A57BD}" destId="{D9713106-0C1E-4DDB-9588-79672AC2248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F9E97-3B92-409E-B124-E34C488FEBB6}">
      <dsp:nvSpPr>
        <dsp:cNvPr id="0" name=""/>
        <dsp:cNvSpPr/>
      </dsp:nvSpPr>
      <dsp:spPr>
        <a:xfrm>
          <a:off x="3373348" y="1631173"/>
          <a:ext cx="2073293" cy="179348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85% </a:t>
          </a:r>
          <a:r>
            <a:rPr lang="en-US" sz="1400" kern="1200" dirty="0" smtClean="0"/>
            <a:t>of children experienced an improvement*</a:t>
          </a:r>
          <a:endParaRPr lang="en-US" sz="1400" kern="1200" dirty="0"/>
        </a:p>
      </dsp:txBody>
      <dsp:txXfrm>
        <a:off x="3716922" y="1928378"/>
        <a:ext cx="1386145" cy="1199072"/>
      </dsp:txXfrm>
    </dsp:sp>
    <dsp:sp modelId="{0C8FCFC1-FCDF-421F-BE45-2D107AAAB4F6}">
      <dsp:nvSpPr>
        <dsp:cNvPr id="0" name=""/>
        <dsp:cNvSpPr/>
      </dsp:nvSpPr>
      <dsp:spPr>
        <a:xfrm>
          <a:off x="4671628" y="773113"/>
          <a:ext cx="782247" cy="6740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46A29A-9E3D-4BCC-BA5F-1C070A57CC0E}">
      <dsp:nvSpPr>
        <dsp:cNvPr id="0" name=""/>
        <dsp:cNvSpPr/>
      </dsp:nvSpPr>
      <dsp:spPr>
        <a:xfrm>
          <a:off x="3564328" y="0"/>
          <a:ext cx="1699048" cy="146987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Risk of developing a mental health problem had </a:t>
          </a:r>
          <a:r>
            <a:rPr lang="en-US" sz="1400" b="1" kern="1200" dirty="0" smtClean="0"/>
            <a:t>reduced by 30% </a:t>
          </a:r>
          <a:endParaRPr lang="en-US" sz="1400" b="1" kern="1200" dirty="0"/>
        </a:p>
      </dsp:txBody>
      <dsp:txXfrm>
        <a:off x="3845897" y="243590"/>
        <a:ext cx="1135910" cy="982696"/>
      </dsp:txXfrm>
    </dsp:sp>
    <dsp:sp modelId="{88410C44-6F81-47E8-A3C6-42030AF593CD}">
      <dsp:nvSpPr>
        <dsp:cNvPr id="0" name=""/>
        <dsp:cNvSpPr/>
      </dsp:nvSpPr>
      <dsp:spPr>
        <a:xfrm>
          <a:off x="5584571" y="2033152"/>
          <a:ext cx="782247" cy="6740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A9765D-51EC-430E-9665-54E89583E19E}">
      <dsp:nvSpPr>
        <dsp:cNvPr id="0" name=""/>
        <dsp:cNvSpPr/>
      </dsp:nvSpPr>
      <dsp:spPr>
        <a:xfrm>
          <a:off x="5122553" y="904072"/>
          <a:ext cx="1699048" cy="146987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Overall stress had </a:t>
          </a:r>
          <a:r>
            <a:rPr lang="en-US" sz="1400" b="1" kern="1200" dirty="0" smtClean="0"/>
            <a:t>reduced by 30%</a:t>
          </a:r>
          <a:endParaRPr lang="en-US" sz="1400" b="1" kern="1200" dirty="0"/>
        </a:p>
      </dsp:txBody>
      <dsp:txXfrm>
        <a:off x="5404122" y="1147662"/>
        <a:ext cx="1135910" cy="982696"/>
      </dsp:txXfrm>
    </dsp:sp>
    <dsp:sp modelId="{EAAA4430-10FD-4FEF-9F92-7B271D5F89F2}">
      <dsp:nvSpPr>
        <dsp:cNvPr id="0" name=""/>
        <dsp:cNvSpPr/>
      </dsp:nvSpPr>
      <dsp:spPr>
        <a:xfrm>
          <a:off x="4950382" y="3455500"/>
          <a:ext cx="782247" cy="6740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D1A2E4-E87D-4371-A1B9-894100C057E3}">
      <dsp:nvSpPr>
        <dsp:cNvPr id="0" name=""/>
        <dsp:cNvSpPr/>
      </dsp:nvSpPr>
      <dsp:spPr>
        <a:xfrm>
          <a:off x="5122553" y="2681374"/>
          <a:ext cx="1699048" cy="146987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Emotional difficulties had </a:t>
          </a:r>
          <a:r>
            <a:rPr lang="en-US" sz="1400" b="1" kern="1200" dirty="0" smtClean="0"/>
            <a:t>lessoned by 33%</a:t>
          </a:r>
          <a:endParaRPr lang="en-US" sz="1400" b="1" kern="1200" dirty="0"/>
        </a:p>
      </dsp:txBody>
      <dsp:txXfrm>
        <a:off x="5404122" y="2924964"/>
        <a:ext cx="1135910" cy="982696"/>
      </dsp:txXfrm>
    </dsp:sp>
    <dsp:sp modelId="{4B779300-9A83-46AE-A6DF-A449585DA6DB}">
      <dsp:nvSpPr>
        <dsp:cNvPr id="0" name=""/>
        <dsp:cNvSpPr/>
      </dsp:nvSpPr>
      <dsp:spPr>
        <a:xfrm>
          <a:off x="3377206" y="3603145"/>
          <a:ext cx="782247" cy="6740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AD4704-0AA2-4DE4-9631-70EEA8DA06DC}">
      <dsp:nvSpPr>
        <dsp:cNvPr id="0" name=""/>
        <dsp:cNvSpPr/>
      </dsp:nvSpPr>
      <dsp:spPr>
        <a:xfrm>
          <a:off x="3564328" y="3586459"/>
          <a:ext cx="1699048" cy="146987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Behavioural difficulties had </a:t>
          </a:r>
          <a:r>
            <a:rPr lang="en-US" sz="1400" b="1" kern="1200" dirty="0" smtClean="0"/>
            <a:t>reduced by 38%</a:t>
          </a:r>
          <a:endParaRPr lang="en-US" sz="1400" b="1" kern="1200" dirty="0"/>
        </a:p>
      </dsp:txBody>
      <dsp:txXfrm>
        <a:off x="3845897" y="3830049"/>
        <a:ext cx="1135910" cy="982696"/>
      </dsp:txXfrm>
    </dsp:sp>
    <dsp:sp modelId="{502F9432-4CE5-4690-A05B-0F55801F3470}">
      <dsp:nvSpPr>
        <dsp:cNvPr id="0" name=""/>
        <dsp:cNvSpPr/>
      </dsp:nvSpPr>
      <dsp:spPr>
        <a:xfrm>
          <a:off x="2449312" y="2343611"/>
          <a:ext cx="782247" cy="6740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73A351-24D2-441B-A321-E6D501255F9B}">
      <dsp:nvSpPr>
        <dsp:cNvPr id="0" name=""/>
        <dsp:cNvSpPr/>
      </dsp:nvSpPr>
      <dsp:spPr>
        <a:xfrm>
          <a:off x="1998869" y="2682386"/>
          <a:ext cx="1699048" cy="146987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Hyperactivity and concentration had </a:t>
          </a:r>
          <a:r>
            <a:rPr lang="en-US" sz="1400" b="1" kern="1200" dirty="0" smtClean="0"/>
            <a:t>lessoned by 20%</a:t>
          </a:r>
          <a:endParaRPr lang="en-US" sz="1400" b="1" kern="1200" dirty="0"/>
        </a:p>
      </dsp:txBody>
      <dsp:txXfrm>
        <a:off x="2280438" y="2925976"/>
        <a:ext cx="1135910" cy="982696"/>
      </dsp:txXfrm>
    </dsp:sp>
    <dsp:sp modelId="{D9713106-0C1E-4DDB-9588-79672AC22480}">
      <dsp:nvSpPr>
        <dsp:cNvPr id="0" name=""/>
        <dsp:cNvSpPr/>
      </dsp:nvSpPr>
      <dsp:spPr>
        <a:xfrm>
          <a:off x="1998869" y="902050"/>
          <a:ext cx="1699048" cy="146987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Peer relationship problems had </a:t>
          </a:r>
          <a:r>
            <a:rPr lang="en-US" sz="1400" b="1" kern="1200" dirty="0" smtClean="0"/>
            <a:t>lessoned by 36%</a:t>
          </a:r>
          <a:endParaRPr lang="en-US" sz="1400" b="1" kern="1200" dirty="0"/>
        </a:p>
      </dsp:txBody>
      <dsp:txXfrm>
        <a:off x="2280438" y="1145640"/>
        <a:ext cx="1135910" cy="98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6855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5" y="0"/>
            <a:ext cx="3076854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918528"/>
            <a:ext cx="3076855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5" y="8918528"/>
            <a:ext cx="3076854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374B1CF0-2232-4953-9085-A0B3D1AFB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7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76855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5" y="0"/>
            <a:ext cx="3076854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42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11" y="4459270"/>
            <a:ext cx="5208259" cy="422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918528"/>
            <a:ext cx="3076855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5" y="8918528"/>
            <a:ext cx="3076854" cy="4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5D4D54A6-DB04-495E-9312-98D80FD5B9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79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CCD99-67D9-41A5-A240-B356BF70B0F3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3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DF00B2-307C-4450-9993-46510CE382B2}" type="slidenum">
              <a:rPr lang="en-GB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8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21D033-B96F-4801-96A3-048E4C858A80}" type="slidenum">
              <a:rPr lang="en-GB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2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DD0B60-EA0D-41B4-96CF-912F85526E4D}" type="slidenum">
              <a:rPr lang="en-GB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91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901BED-FDAE-4331-9644-E94A4FAE59DE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45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68B142-7B0C-4C41-AD6C-F384A83BC913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CD488-50E6-49C7-8C90-EAB1654EB752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301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CA73D8-B6D4-4A64-8B16-80AC1FB6C85C}" type="slidenum">
              <a:rPr lang="en-GB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60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34289-6DB5-4A8D-89D0-249F8C7320BC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01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004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15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9BB4A-E37E-4E9E-A96A-15F3ACD151B4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62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595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60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43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CCD6CB-431E-47D7-A492-09128C6B15EE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0780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28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A560BA7-E93E-463D-B5D1-E47088C0BD37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Arial" pitchFamily="34" charset="0"/>
                <a:buNone/>
              </a:pPr>
              <a:t>27</a:t>
            </a:fld>
            <a:endParaRPr lang="en-US" dirty="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853494" y="744539"/>
            <a:ext cx="496054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364" name="Text Box 2"/>
          <p:cNvSpPr>
            <a:spLocks noGrp="1" noChangeArrowheads="1"/>
          </p:cNvSpPr>
          <p:nvPr>
            <p:ph type="body"/>
          </p:nvPr>
        </p:nvSpPr>
        <p:spPr>
          <a:xfrm>
            <a:off x="666599" y="4714876"/>
            <a:ext cx="5334336" cy="4468813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775307" y="9429750"/>
            <a:ext cx="2890666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C2D543-A573-44C3-B315-1F713D482226}" type="slidenum">
              <a:rPr 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366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25924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511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A560BA7-E93E-463D-B5D1-E47088C0BD37}" type="slidenum">
              <a:rPr lang="en-US" smtClean="0">
                <a:latin typeface="Arial" pitchFamily="34" charset="0"/>
                <a:ea typeface="DejaVu Sans"/>
                <a:cs typeface="DejaVu Sans"/>
              </a:rPr>
              <a:pPr>
                <a:buFont typeface="Arial" pitchFamily="34" charset="0"/>
                <a:buNone/>
              </a:pPr>
              <a:t>30</a:t>
            </a:fld>
            <a:endParaRPr lang="en-US" dirty="0" smtClean="0"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866294" y="742992"/>
            <a:ext cx="5034933" cy="3714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364" name="Text Box 2"/>
          <p:cNvSpPr>
            <a:spLocks noGrp="1" noChangeArrowheads="1"/>
          </p:cNvSpPr>
          <p:nvPr>
            <p:ph type="body"/>
          </p:nvPr>
        </p:nvSpPr>
        <p:spPr>
          <a:xfrm>
            <a:off x="676595" y="4705074"/>
            <a:ext cx="5414332" cy="4459522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31923" y="9410145"/>
            <a:ext cx="2934015" cy="49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0C2D543-A573-44C3-B315-1F713D482226}" type="slidenum">
              <a:rPr 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366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88699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627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9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D54A6-DB04-495E-9312-98D80FD5B9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55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D54A6-DB04-495E-9312-98D80FD5B9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65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D54A6-DB04-495E-9312-98D80FD5B9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7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D54A6-DB04-495E-9312-98D80FD5B94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99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C0404-CCEC-49EB-8B8D-692095A08A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8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C0404-CCEC-49EB-8B8D-692095A08A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8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5773D3-8347-420D-9AE3-D31BDC22E159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0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1838824"/>
            <a:ext cx="8371656" cy="1109746"/>
          </a:xfrm>
          <a:prstGeom prst="rect">
            <a:avLst/>
          </a:prstGeom>
        </p:spPr>
        <p:txBody>
          <a:bodyPr anchor="b"/>
          <a:lstStyle>
            <a:lvl1pPr algn="ctr">
              <a:defRPr sz="4800" spc="75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7205" y="2858937"/>
            <a:ext cx="8029589" cy="600067"/>
          </a:xfrm>
        </p:spPr>
        <p:txBody>
          <a:bodyPr anchor="t">
            <a:noAutofit/>
          </a:bodyPr>
          <a:lstStyle>
            <a:lvl1pPr algn="ctr"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2303" y="4089074"/>
            <a:ext cx="7039393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1668" y="375903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1448781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178751"/>
            <a:ext cx="5176024" cy="794083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36795" y="1988841"/>
            <a:ext cx="5176024" cy="17101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38567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1448781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028734"/>
            <a:ext cx="5176024" cy="779709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3566979" y="205955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06848" y="2315120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06848" y="192883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3566979" y="319968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06848" y="3455247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06848" y="3068960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68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8533324" y="6167924"/>
            <a:ext cx="202540" cy="69007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sz="1200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5469423"/>
            <a:ext cx="9144000" cy="139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847349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974647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600835"/>
            <a:ext cx="5176024" cy="1209374"/>
          </a:xfrm>
          <a:prstGeom prst="rect">
            <a:avLst/>
          </a:prstGeom>
        </p:spPr>
        <p:txBody>
          <a:bodyPr anchor="b"/>
          <a:lstStyle>
            <a:lvl1pPr algn="l">
              <a:defRPr sz="4800" spc="3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62197" y="1591474"/>
            <a:ext cx="5173126" cy="66036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2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43146" y="3809702"/>
            <a:ext cx="5176024" cy="11771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3575359" y="2343609"/>
            <a:ext cx="983542" cy="131127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4820067" y="2343608"/>
            <a:ext cx="983542" cy="1311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064775" y="2343608"/>
            <a:ext cx="983542" cy="1311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38404" y="2664322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24874" y="2669065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80166" y="2665342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43216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060302" y="5748137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3828641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5727" y="5756604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6013230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430316" y="5748137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3729034"/>
            <a:ext cx="8304143" cy="674070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11667" y="5049181"/>
            <a:ext cx="6520665" cy="1020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3401769" y="518661"/>
            <a:ext cx="2316143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3502827" y="653407"/>
            <a:ext cx="2114026" cy="281870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97404" y="4329100"/>
            <a:ext cx="654919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1668" y="492916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73650" y="2228867"/>
            <a:ext cx="3735739" cy="237026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4500"/>
              </a:lnSpc>
              <a:defRPr sz="4800" spc="3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122940" y="2108854"/>
            <a:ext cx="45009" cy="237026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56937" y="2213865"/>
            <a:ext cx="4253342" cy="21602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3" y="1628800"/>
            <a:ext cx="8029589" cy="1175849"/>
          </a:xfrm>
        </p:spPr>
        <p:txBody>
          <a:bodyPr anchor="b">
            <a:noAutofit/>
          </a:bodyPr>
          <a:lstStyle>
            <a:lvl1pPr algn="ctr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3" y="2948947"/>
            <a:ext cx="8029589" cy="21602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054397" y="1988841"/>
            <a:ext cx="4725935" cy="291032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2558904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5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1196691" y="1223947"/>
            <a:ext cx="6368401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966915" y="6908667"/>
            <a:ext cx="956504" cy="717440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24451" y="3759037"/>
            <a:ext cx="4341642" cy="120585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4451" y="4989174"/>
            <a:ext cx="4341642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241731" y="4479117"/>
            <a:ext cx="1957497" cy="390043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86350" y="446016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3087096" y="3087917"/>
            <a:ext cx="1957497" cy="390043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131715" y="306896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4999975" y="1647757"/>
            <a:ext cx="1957497" cy="390043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44593" y="1628800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1234" y="3669301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587695" y="2291306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500573" y="848714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83632" y="4089073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074006" y="2708921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86884" y="1268760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4301946" y="4929167"/>
            <a:ext cx="4842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44593" y="1028734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4977079" y="968727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74362" y="1238757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4593" y="2318877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4977079" y="2258870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874362" y="2528900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4593" y="3609020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977079" y="3549013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74362" y="3819043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044593" y="4928978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4977079" y="4868971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874362" y="5139001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2558904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5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50729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4031893" y="2138857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44415" y="213885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42053" y="2108854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71" y="2438890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4211929" y="3098963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24451" y="3098963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022088" y="3068960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12107" y="3398996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4391964" y="4059071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486" y="4059071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202124" y="4029068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92143" y="4359104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4572000" y="5019177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84522" y="501917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382159" y="4989174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72178" y="5319210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91964" y="338657"/>
            <a:ext cx="4433377" cy="785806"/>
          </a:xfrm>
        </p:spPr>
        <p:txBody>
          <a:bodyPr anchor="b">
            <a:noAutofit/>
          </a:bodyPr>
          <a:lstStyle>
            <a:lvl1pPr algn="l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91964" y="1088741"/>
            <a:ext cx="4433377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149979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68960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3008954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97997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3"/>
            <a:ext cx="3465685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0" y="438011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8659" y="248647"/>
            <a:ext cx="3523259" cy="9058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659" y="1178750"/>
            <a:ext cx="3523259" cy="15001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118743"/>
            <a:ext cx="3896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3038957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2969961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3459004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4467233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4398237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4887281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926279" y="1577783"/>
            <a:ext cx="3465685" cy="420047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8819" y="1508787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51323" y="1997831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5074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4571603" y="0"/>
            <a:ext cx="1" cy="645933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149979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47947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2978951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67994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3"/>
            <a:ext cx="3465685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0" y="438011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3782" y="1801143"/>
            <a:ext cx="4355068" cy="3188630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1568794"/>
            <a:ext cx="3240641" cy="1770197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3671821" y="330898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3366075" y="198884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2569103" y="1223755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3366075" y="4553398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2569103" y="5334211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2749139" y="1343768"/>
            <a:ext cx="19353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3546111" y="2108853"/>
            <a:ext cx="1250934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3851858" y="3429000"/>
            <a:ext cx="905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3546111" y="4673411"/>
            <a:ext cx="121093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2659121" y="5454225"/>
            <a:ext cx="209792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4571603" y="3008954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4571603" y="788707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4571603" y="1898830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4571603" y="5229200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4571603" y="4119077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32624" y="1003382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32624" y="2108853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32624" y="3193625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732624" y="4333752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732624" y="5443875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269638" y="7103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69638" y="1190377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269638" y="1820448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69638" y="2300501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69638" y="2930015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69638" y="3410067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269638" y="4048375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269638" y="4528428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269638" y="514497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269638" y="5625024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78730" y="3444504"/>
            <a:ext cx="2867381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1895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5261122" y="2269106"/>
            <a:ext cx="403796" cy="1926477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2592855" y="3913279"/>
            <a:ext cx="367834" cy="1795635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5862429" y="987708"/>
            <a:ext cx="1651978" cy="3178805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1479996" y="3889105"/>
            <a:ext cx="582709" cy="256136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2357027" y="3624833"/>
            <a:ext cx="3484674" cy="72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2129013" y="4103401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685377" y="4214803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4778331" y="2456973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6688418" y="2405516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dirty="0" smtClean="0"/>
              <a:t>4</a:t>
            </a:r>
            <a:endParaRPr kumimoji="1" lang="ja-JP" altLang="en-US" sz="1200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32868" y="303520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32868" y="267436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6920" y="4740208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66920" y="4379368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324451" y="108954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4451" y="72870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759159" y="342980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759159" y="306896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3597" y="1860785"/>
            <a:ext cx="40065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85356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1712185" y="1778816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02681" y="72870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1719488" y="214035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3222114" y="3190467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3233252" y="3552001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4735878" y="4602118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4738539" y="4963652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02681" y="7287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1719488" y="214035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3233252" y="35520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4735878" y="496365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80142" y="84627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004498" y="2255882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18262" y="366753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020888" y="507918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83809" y="66829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219331" y="114874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10163" y="207994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45685" y="256039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103793" y="349159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9315" y="397204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13057" y="49032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748579" y="538369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5062" y="3781168"/>
            <a:ext cx="3044380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5062" y="5199197"/>
            <a:ext cx="3829353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41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426345" y="1659257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平行四辺形 6"/>
          <p:cNvSpPr/>
          <p:nvPr userDrawn="1"/>
        </p:nvSpPr>
        <p:spPr>
          <a:xfrm>
            <a:off x="308946" y="2570743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308946" y="3479356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426345" y="3639085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224629" y="183540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224629" y="273664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224629" y="363788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224629" y="453912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658561" y="1710765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658561" y="2623507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8561" y="3532120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58561" y="4441069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8" y="1659258"/>
            <a:ext cx="342067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8" y="3856004"/>
            <a:ext cx="3420677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3597" y="5087803"/>
            <a:ext cx="4630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3576068" y="5819482"/>
            <a:ext cx="1961707" cy="723858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3521084" y="2603621"/>
            <a:ext cx="143508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3501258" y="1412670"/>
            <a:ext cx="1601341" cy="42116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円/楕円 1"/>
          <p:cNvSpPr/>
          <p:nvPr userDrawn="1"/>
        </p:nvSpPr>
        <p:spPr>
          <a:xfrm>
            <a:off x="4321705" y="1687964"/>
            <a:ext cx="863136" cy="11507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3501362" y="549698"/>
            <a:ext cx="737261" cy="9829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3162681" y="4180784"/>
            <a:ext cx="2165379" cy="569516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3154180" y="3009688"/>
            <a:ext cx="989286" cy="1318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4331206" y="4584510"/>
            <a:ext cx="1165158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4133249" y="1768241"/>
            <a:ext cx="1320146" cy="990195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3254819" y="575509"/>
            <a:ext cx="1255357" cy="94159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3998501" y="4677031"/>
            <a:ext cx="1844059" cy="138316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2864952" y="3072835"/>
            <a:ext cx="1590048" cy="119263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210742" y="579701"/>
            <a:ext cx="81021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5149182" y="1779834"/>
            <a:ext cx="4202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4093148" y="3099981"/>
            <a:ext cx="12661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5425982" y="4690157"/>
            <a:ext cx="23629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044593" y="2186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44594" y="698697"/>
            <a:ext cx="3083110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3310" y="3612374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0318" y="5117644"/>
            <a:ext cx="3699070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84700" y="1418777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84700" y="1898830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82160" y="27389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382160" y="3218977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19727" y="432910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19727" y="4809154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697909" y="788707"/>
            <a:ext cx="356488" cy="47527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4544994" y="1985656"/>
            <a:ext cx="416558" cy="5553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3391928" y="3325871"/>
            <a:ext cx="504938" cy="67319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594504" y="4959170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8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67513" y="668693"/>
            <a:ext cx="9297935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1938416" y="1217078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21834" y="27865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円/楕円 62"/>
          <p:cNvSpPr/>
          <p:nvPr userDrawn="1"/>
        </p:nvSpPr>
        <p:spPr>
          <a:xfrm>
            <a:off x="1520848" y="499514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9" name="円/楕円 68"/>
          <p:cNvSpPr/>
          <p:nvPr userDrawn="1"/>
        </p:nvSpPr>
        <p:spPr>
          <a:xfrm>
            <a:off x="3671259" y="216886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0" name="円/楕円 69"/>
          <p:cNvSpPr/>
          <p:nvPr userDrawn="1"/>
        </p:nvSpPr>
        <p:spPr>
          <a:xfrm>
            <a:off x="5420363" y="313729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1" name="円/楕円 70"/>
          <p:cNvSpPr/>
          <p:nvPr userDrawn="1"/>
        </p:nvSpPr>
        <p:spPr>
          <a:xfrm>
            <a:off x="7188760" y="405907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2" name="円/楕円 71"/>
          <p:cNvSpPr/>
          <p:nvPr userDrawn="1"/>
        </p:nvSpPr>
        <p:spPr>
          <a:xfrm>
            <a:off x="3244237" y="1448781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3" name="円/楕円 72"/>
          <p:cNvSpPr/>
          <p:nvPr userDrawn="1"/>
        </p:nvSpPr>
        <p:spPr>
          <a:xfrm>
            <a:off x="4977079" y="2408888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4" name="円/楕円 73"/>
          <p:cNvSpPr/>
          <p:nvPr userDrawn="1"/>
        </p:nvSpPr>
        <p:spPr>
          <a:xfrm>
            <a:off x="6732427" y="3398997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5" name="円/楕円 74"/>
          <p:cNvSpPr/>
          <p:nvPr userDrawn="1"/>
        </p:nvSpPr>
        <p:spPr>
          <a:xfrm>
            <a:off x="8487774" y="4329101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612374"/>
            <a:ext cx="337912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318" y="5117644"/>
            <a:ext cx="4396708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3597" y="5087803"/>
            <a:ext cx="47034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3620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36756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76465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148978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1668925" y="634625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1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3388704" y="1583892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2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5121546" y="2543998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3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6876894" y="3534108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4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8632241" y="4464212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5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08113" y="54868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132825" y="1502807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864345" y="246584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14772" y="342302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375039" y="434480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2784996" y="3206809"/>
            <a:ext cx="5496917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2263907" y="1861294"/>
            <a:ext cx="5496917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1730461" y="524019"/>
            <a:ext cx="5496917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403472" y="0"/>
            <a:ext cx="2165538" cy="5096933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395666" y="439628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3565134" y="5087803"/>
            <a:ext cx="55788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913830" y="1774776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442043" y="3109924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26813" y="4357144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626813" y="5174192"/>
            <a:ext cx="5040997" cy="1013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116802" y="581632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642752" y="1901779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174512" y="3251929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96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1609376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878717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89" y="2182259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89" y="1795972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89" y="3511331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394089" y="312504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394089" y="4869160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94089" y="448287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3154220" y="1926696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3154220" y="3255768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154220" y="461359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767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3609020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86706" y="4509120"/>
            <a:ext cx="5446078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255569" y="4179083"/>
            <a:ext cx="43433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1" name="平行四辺形 30"/>
          <p:cNvSpPr/>
          <p:nvPr userDrawn="1"/>
        </p:nvSpPr>
        <p:spPr>
          <a:xfrm>
            <a:off x="146613" y="417908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平行四辺形 4"/>
          <p:cNvSpPr/>
          <p:nvPr userDrawn="1"/>
        </p:nvSpPr>
        <p:spPr>
          <a:xfrm>
            <a:off x="953206" y="1388773"/>
            <a:ext cx="33306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平行四辺形 29"/>
          <p:cNvSpPr/>
          <p:nvPr userDrawn="1"/>
        </p:nvSpPr>
        <p:spPr>
          <a:xfrm>
            <a:off x="848163" y="138877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平行四辺形 9"/>
          <p:cNvSpPr/>
          <p:nvPr userDrawn="1"/>
        </p:nvSpPr>
        <p:spPr>
          <a:xfrm>
            <a:off x="593135" y="2783929"/>
            <a:ext cx="3825757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平行四辺形 7"/>
          <p:cNvSpPr/>
          <p:nvPr userDrawn="1"/>
        </p:nvSpPr>
        <p:spPr>
          <a:xfrm>
            <a:off x="488092" y="2783928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4503889" y="3182283"/>
            <a:ext cx="464011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69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3731995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29709" y="1358770"/>
            <a:ext cx="3375668" cy="1818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629709" y="3286625"/>
            <a:ext cx="3240642" cy="233261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271659" y="1508787"/>
            <a:ext cx="2292064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53206" y="2894949"/>
            <a:ext cx="2620073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8144" y="4290103"/>
            <a:ext cx="2935136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805530" y="952494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985407" y="977977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1"/>
                </a:solidFill>
              </a:rPr>
              <a:t>1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458011" y="2316663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37887" y="2342146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1"/>
                </a:solidFill>
              </a:rPr>
              <a:t>2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120444" y="3711818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300320" y="3737302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1"/>
                </a:solidFill>
              </a:rPr>
              <a:t>3</a:t>
            </a:r>
            <a:endParaRPr kumimoji="1" lang="ja-JP" alt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03" y="340622"/>
            <a:ext cx="1910420" cy="6173623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2" y="968727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4864558" y="1652038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3649" y="3609020"/>
            <a:ext cx="4298351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273649" y="4509120"/>
            <a:ext cx="429835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216886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9" y="578684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8" y="3000976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49495" y="848714"/>
            <a:ext cx="4365864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4579680" y="247960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19549" y="2735166"/>
            <a:ext cx="4095810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19549" y="2348880"/>
            <a:ext cx="409581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4579680" y="4240880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19549" y="4496443"/>
            <a:ext cx="4095810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19549" y="4110157"/>
            <a:ext cx="409581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9" y="578684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8" y="3000976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486" y="3609020"/>
            <a:ext cx="4253342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19532" y="4509120"/>
            <a:ext cx="426080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94683" y="1328767"/>
            <a:ext cx="3420677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3" y="1133641"/>
            <a:ext cx="3956152" cy="4272731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1548849" y="1313661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7" y="2752124"/>
            <a:ext cx="1022570" cy="2777109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8561" y="310562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94683" y="3270007"/>
            <a:ext cx="3420676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4029067"/>
            <a:ext cx="9144000" cy="13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1" y="308653"/>
            <a:ext cx="3956152" cy="42727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57" y="950241"/>
            <a:ext cx="1915551" cy="3631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30" y="1804275"/>
            <a:ext cx="1022570" cy="2777109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431544" y="215777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479086" y="488673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372356" y="1298763"/>
            <a:ext cx="1642825" cy="29403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24454" y="4653871"/>
            <a:ext cx="7095093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57495" y="5499230"/>
            <a:ext cx="7629010" cy="78008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1466204" y="2589148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2703949" y="2589148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3941694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228641" y="2588907"/>
            <a:ext cx="1237564" cy="1649942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1466385" y="938724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</a:p>
          <a:p>
            <a:r>
              <a:rPr kumimoji="1" lang="en-US" altLang="ja-JP" dirty="0" smtClean="0"/>
              <a:t>(or blank)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2704130" y="938724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3941875" y="938724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5179620" y="938965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6721" y="2688055"/>
            <a:ext cx="4725935" cy="7377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6902" y="3338990"/>
            <a:ext cx="4748440" cy="7200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1466204" y="4239090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2703949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7655110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5179620" y="4239090"/>
            <a:ext cx="1237564" cy="16499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6417365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7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251145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5457" y="1328767"/>
            <a:ext cx="4199903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715457" y="3270007"/>
            <a:ext cx="4199902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06136" y="0"/>
            <a:ext cx="4365864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5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9028"/>
            <a:ext cx="1800156" cy="307702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3137733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9028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3137962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9028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9093" y="3137962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844037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668980" y="3137962"/>
            <a:ext cx="1800156" cy="307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94569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318869" y="3138191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3572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508515" y="243359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333459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983347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159048" y="243359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0797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6900" y="4357162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867513" y="941221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953617" y="1272419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18046" y="941222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604149" y="1272419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684287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70390" y="4357162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334820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20923" y="4357163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787397" y="2962508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439829" y="2962508"/>
            <a:ext cx="263548" cy="35136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087173" y="2962508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612341" y="2918943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262873" y="2957620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57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2436249" y="2285105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4060708" y="93042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8" name="円/楕円 37"/>
          <p:cNvSpPr/>
          <p:nvPr userDrawn="1"/>
        </p:nvSpPr>
        <p:spPr>
          <a:xfrm>
            <a:off x="5427169" y="192053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38"/>
          <p:cNvSpPr/>
          <p:nvPr userDrawn="1"/>
        </p:nvSpPr>
        <p:spPr>
          <a:xfrm>
            <a:off x="5427169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4060708" y="5040877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2684516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2684516" y="1914975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491786" y="3300331"/>
            <a:ext cx="2137923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2788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13" y="12549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477079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734426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468717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08813" y="5385914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3795014" y="1026489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4978805" y="1059719"/>
            <a:ext cx="282602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5160382" y="2001385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6344174" y="2034615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5160382" y="4107174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6344174" y="4140403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2606677" y="1808053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260373" y="2034615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2606677" y="3913842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260373" y="4140403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3778714" y="5144221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1238357" y="6271386"/>
            <a:ext cx="290362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02987" y="1134929"/>
            <a:ext cx="2601841" cy="56489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48510" y="2135731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554861" y="4227003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48217" y="2135237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260373" y="4235470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10099" y="5622262"/>
            <a:ext cx="2601841" cy="56489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20" y="235778"/>
            <a:ext cx="3384844" cy="13220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396" y="1581689"/>
            <a:ext cx="3732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285405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397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857802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285405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4572397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6857802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2285405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4571603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6857008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794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2286199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397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6857802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1752600"/>
            <a:ext cx="9176546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437531" y="3971043"/>
            <a:ext cx="1710338" cy="114530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47957" y="3828022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259583" y="3987977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07" y="302531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1942" y="4186122"/>
            <a:ext cx="1423405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5503" y="1795180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35299" y="2362655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335" y="2487708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58159" y="293530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1880159" y="505037"/>
            <a:ext cx="1710338" cy="114530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098772" y="540095"/>
            <a:ext cx="137920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5539691" y="1075100"/>
            <a:ext cx="1710338" cy="114530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771684" y="1110158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3716434" y="3467030"/>
            <a:ext cx="1710338" cy="114530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52367" y="3682109"/>
            <a:ext cx="136188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7340048" y="3887280"/>
            <a:ext cx="1710338" cy="114530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72040" y="4068492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1704295" y="2691198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7238777" y="2733645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8" name="円/楕円 67"/>
          <p:cNvSpPr/>
          <p:nvPr userDrawn="1"/>
        </p:nvSpPr>
        <p:spPr>
          <a:xfrm>
            <a:off x="1648070" y="195739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1759696" y="355694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3484441" y="3292804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3596067" y="3452759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5307699" y="76313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5419325" y="92309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7108055" y="373050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7219681" y="389046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461011" y="4718066"/>
            <a:ext cx="4199903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1666623" y="5556706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666623" y="5621867"/>
            <a:ext cx="5816642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397" y="271939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466877" y="2106763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1913293" y="535524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418442" y="1715150"/>
            <a:ext cx="1809177" cy="1357000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涙形 6"/>
          <p:cNvSpPr/>
          <p:nvPr userDrawn="1"/>
        </p:nvSpPr>
        <p:spPr>
          <a:xfrm rot="900000">
            <a:off x="644531" y="3410630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1923732" y="4350127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2966406" y="3622678"/>
            <a:ext cx="1809177" cy="1357000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3192494" y="1475021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961482" y="1088741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401158" y="624808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024461" y="13887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234823" y="2062730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674499" y="1598797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297802" y="236276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6860" y="2032727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1126536" y="1568794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49839" y="2332760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86860" y="395143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1126536" y="3487500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49839" y="4251466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3234823" y="3939057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3674499" y="3475125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297802" y="4239090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961482" y="488304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2401158" y="4389107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024461" y="51530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74539" y="811523"/>
            <a:ext cx="395780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4808320" y="293772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48189" y="3186100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8189" y="2799814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4808320" y="454983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8189" y="4805396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8189" y="4411923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4389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206136" y="805403"/>
            <a:ext cx="3110813" cy="3355935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333544" y="955419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4859" y="800965"/>
            <a:ext cx="3110813" cy="3355935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5922267" y="950981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2773265" y="638691"/>
            <a:ext cx="3599091" cy="3882687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07592" y="800964"/>
            <a:ext cx="3330659" cy="243027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3667" y="818710"/>
            <a:ext cx="8416665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5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63668" y="2270292"/>
            <a:ext cx="8416665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7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601413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3756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13756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4189425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01768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401768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6777437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989780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989780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8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438910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8860"/>
            <a:ext cx="9144000" cy="510117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19301"/>
            <a:ext cx="9144000" cy="1169806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5901" y="548680"/>
            <a:ext cx="1845689" cy="3838010"/>
          </a:xfrm>
          <a:blipFill dpi="0" rotWithShape="1">
            <a:blip r:embed="rId2" cstate="print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69103" y="2701764"/>
            <a:ext cx="621122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69103" y="3253573"/>
            <a:ext cx="6211229" cy="110553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791277" y="1178511"/>
            <a:ext cx="1574937" cy="32109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7379" y="2194554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3596" y="2481740"/>
            <a:ext cx="914400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278650"/>
            <a:ext cx="913662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194554"/>
            <a:ext cx="4570359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0359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5510" y="784950"/>
            <a:ext cx="4249831" cy="9638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5510" y="398664"/>
            <a:ext cx="424983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99664" y="3008953"/>
            <a:ext cx="4249831" cy="930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99664" y="2622667"/>
            <a:ext cx="424983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12980" cy="4389107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2730737" y="2147917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919371" y="-2"/>
            <a:ext cx="5224628" cy="4389107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873625" y="2152650"/>
            <a:ext cx="1690834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4389025" y="1616634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31913" y="1621367"/>
            <a:ext cx="1690834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677953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1594966" y="770516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2381149" y="2507047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3901761" y="42287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5798688" y="870743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4000622" y="2060609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6564872" y="278713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05843" y="1101669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56448" y="2739164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613799" y="629350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744585" y="2494440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541870" y="1063802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7298537" y="2907655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1657637" y="717771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790" y="2454303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961417" y="372853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060278" y="2007864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5859898" y="817999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624528" y="2734390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677953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3038957"/>
            <a:ext cx="7051826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1958837"/>
            <a:ext cx="775564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6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1748813"/>
            <a:ext cx="7051826" cy="4200467"/>
          </a:xfrm>
        </p:spPr>
        <p:txBody>
          <a:bodyPr anchor="t">
            <a:noAutofit/>
          </a:bodyPr>
          <a:lstStyle>
            <a:lvl1pPr marL="216000" indent="-2160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+mn-lt"/>
              </a:defRPr>
            </a:lvl1pPr>
            <a:lvl2pPr marL="450000" indent="-216000">
              <a:buFont typeface="Wingdings" panose="05000000000000000000" pitchFamily="2" charset="2"/>
              <a:buChar char="l"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ssss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668693"/>
            <a:ext cx="775564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52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0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776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248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751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4112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014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15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6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790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282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3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13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23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33958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0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676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5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09600" y="736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1600" b="1" dirty="0">
              <a:solidFill>
                <a:srgbClr val="14778E"/>
              </a:solidFill>
              <a:latin typeface="Gill Sans MT" pitchFamily="34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16" cstate="print"/>
          <a:srcRect b="8421"/>
          <a:stretch>
            <a:fillRect/>
          </a:stretch>
        </p:blipFill>
        <p:spPr bwMode="auto">
          <a:xfrm>
            <a:off x="0" y="4371975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5895975"/>
            <a:ext cx="2438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" y="6429375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GB" sz="1200" b="1">
                <a:solidFill>
                  <a:srgbClr val="0786BC"/>
                </a:solidFill>
              </a:rPr>
              <a:t> the charity for bereaved children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20755"/>
            <a:ext cx="82296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707027" y="6394245"/>
            <a:ext cx="3888769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5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dirty="0" smtClean="0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719" y="6394245"/>
            <a:ext cx="453685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16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8645306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8211690" y="-913"/>
            <a:ext cx="93231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7106816" y="-914"/>
            <a:ext cx="2047905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442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sldNum="0" hdr="0" ftr="0" dt="0"/>
  <p:txStyles>
    <p:titleStyle>
      <a:lvl1pPr algn="l" defTabSz="816377" rtl="0" eaLnBrk="1" latinLnBrk="0" hangingPunct="1">
        <a:spcBef>
          <a:spcPct val="0"/>
        </a:spcBef>
        <a:buNone/>
        <a:defRPr sz="3000" kern="1200" spc="1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09600" y="736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600" b="1" dirty="0">
              <a:solidFill>
                <a:srgbClr val="14778E"/>
              </a:solidFill>
              <a:latin typeface="Gill Sans MT" pitchFamily="34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 userDrawn="1"/>
        </p:nvPicPr>
        <p:blipFill>
          <a:blip r:embed="rId18" cstate="print"/>
          <a:srcRect b="8421"/>
          <a:stretch>
            <a:fillRect/>
          </a:stretch>
        </p:blipFill>
        <p:spPr bwMode="auto">
          <a:xfrm>
            <a:off x="0" y="4371975"/>
            <a:ext cx="914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5895975"/>
            <a:ext cx="2438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76200" y="6429375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1200" b="1">
                <a:solidFill>
                  <a:srgbClr val="0786BC"/>
                </a:solidFill>
                <a:latin typeface="Arial" charset="0"/>
              </a:rPr>
              <a:t> the charity for bereaved children</a:t>
            </a:r>
          </a:p>
        </p:txBody>
      </p:sp>
    </p:spTree>
    <p:extLst>
      <p:ext uri="{BB962C8B-B14F-4D97-AF65-F5344CB8AC3E}">
        <p14:creationId xmlns:p14="http://schemas.microsoft.com/office/powerpoint/2010/main" val="3156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hoodbereavementnetwork.org.uk/" TargetMode="Externa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3725" y="1311275"/>
            <a:ext cx="52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59520"/>
            <a:ext cx="9144000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Bereavement in young lives:</a:t>
            </a:r>
          </a:p>
          <a:p>
            <a:pPr algn="ctr">
              <a:buFontTx/>
              <a:buNone/>
            </a:pP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it brings &amp; how to help build resilience</a:t>
            </a:r>
          </a:p>
          <a:p>
            <a:pPr algn="ctr">
              <a:buFontTx/>
              <a:buNone/>
            </a:pPr>
            <a:endParaRPr lang="en-GB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Sacha Richardson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551723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055567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  <a:defRPr/>
            </a:pPr>
            <a:r>
              <a:rPr lang="en-US" dirty="0" smtClean="0"/>
              <a:t>University of Strathclyde – 18</a:t>
            </a:r>
            <a:r>
              <a:rPr lang="en-US" baseline="30000" dirty="0" smtClean="0"/>
              <a:t>th</a:t>
            </a:r>
            <a:r>
              <a:rPr lang="en-US" dirty="0" smtClean="0"/>
              <a:t> November 2016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2.jpg                                                         00A1B481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 b="24529"/>
          <a:stretch>
            <a:fillRect/>
          </a:stretch>
        </p:blipFill>
        <p:spPr bwMode="auto">
          <a:xfrm>
            <a:off x="1294178" y="0"/>
            <a:ext cx="64252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0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.jpg                                                          00189DB8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8" y="447288"/>
            <a:ext cx="9060872" cy="437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8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4.jpg                                                         00A1B481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 b="24529"/>
          <a:stretch>
            <a:fillRect/>
          </a:stretch>
        </p:blipFill>
        <p:spPr bwMode="auto">
          <a:xfrm>
            <a:off x="1294178" y="0"/>
            <a:ext cx="64252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08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5.jpg                                                         00A1B481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 b="23621"/>
          <a:stretch>
            <a:fillRect/>
          </a:stretch>
        </p:blipFill>
        <p:spPr bwMode="auto">
          <a:xfrm>
            <a:off x="1294177" y="0"/>
            <a:ext cx="6350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.jpg                                                          00189DB8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 l="185"/>
          <a:stretch>
            <a:fillRect/>
          </a:stretch>
        </p:blipFill>
        <p:spPr bwMode="auto">
          <a:xfrm>
            <a:off x="1" y="484459"/>
            <a:ext cx="9126071" cy="46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8.jpg                                                          00189DB8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 l="1086" r="1086"/>
          <a:stretch>
            <a:fillRect/>
          </a:stretch>
        </p:blipFill>
        <p:spPr bwMode="auto">
          <a:xfrm>
            <a:off x="1" y="454722"/>
            <a:ext cx="9144000" cy="474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6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8.jpg                                                         00A1B481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 b="24529"/>
          <a:stretch>
            <a:fillRect/>
          </a:stretch>
        </p:blipFill>
        <p:spPr bwMode="auto">
          <a:xfrm>
            <a:off x="1294178" y="0"/>
            <a:ext cx="64252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7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.jpg                                                         00189DB8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9854"/>
            <a:ext cx="9144000" cy="425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3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945" y="764704"/>
            <a:ext cx="7701455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46936"/>
            <a:ext cx="4536504" cy="13501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40" y="2948786"/>
            <a:ext cx="1885026" cy="28803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34" y="4221088"/>
            <a:ext cx="2106617" cy="15841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27584" y="35823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Directory, policy, support for services and resources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812" y="3186857"/>
            <a:ext cx="187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Teenage Grief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70945" y="2407757"/>
            <a:ext cx="352839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Downloadable training packs: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(Training others)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480949" y="6180693"/>
            <a:ext cx="52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>
                <a:hlinkClick r:id="rId5"/>
              </a:rPr>
              <a:t>www.childhoodbereavementnetwork.org.uk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81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Narrative Grief Theory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Mourning is a process between people </a:t>
            </a:r>
            <a:r>
              <a:rPr lang="en-GB" i="1" dirty="0" smtClean="0"/>
              <a:t>at least as much </a:t>
            </a:r>
            <a:r>
              <a:rPr lang="en-GB" dirty="0" smtClean="0"/>
              <a:t>as within a person</a:t>
            </a:r>
          </a:p>
          <a:p>
            <a:endParaRPr lang="en-GB" dirty="0" smtClean="0"/>
          </a:p>
          <a:p>
            <a:r>
              <a:rPr lang="en-GB" dirty="0" smtClean="0"/>
              <a:t>Death impacts ‘self narrative’ of bereaved</a:t>
            </a:r>
          </a:p>
          <a:p>
            <a:endParaRPr lang="en-GB" dirty="0" smtClean="0"/>
          </a:p>
          <a:p>
            <a:r>
              <a:rPr lang="en-GB" dirty="0" smtClean="0"/>
              <a:t>Social discourse is vital component of grief</a:t>
            </a:r>
          </a:p>
          <a:p>
            <a:endParaRPr lang="en-GB" dirty="0" smtClean="0"/>
          </a:p>
          <a:p>
            <a:r>
              <a:rPr lang="en-GB" dirty="0" smtClean="0"/>
              <a:t>Grief takes place in a cultural context which may suggest a ‘right or wrong way to grieve’</a:t>
            </a:r>
          </a:p>
          <a:p>
            <a:endParaRPr lang="en-GB" dirty="0" smtClean="0"/>
          </a:p>
          <a:p>
            <a:pPr algn="r">
              <a:buNone/>
            </a:pPr>
            <a:r>
              <a:rPr lang="en-GB" sz="2100" dirty="0" err="1" smtClean="0"/>
              <a:t>Neimeyer</a:t>
            </a:r>
            <a:r>
              <a:rPr lang="en-GB" sz="2100" dirty="0" smtClean="0"/>
              <a:t>, </a:t>
            </a:r>
            <a:r>
              <a:rPr lang="en-GB" sz="2100" dirty="0" err="1" smtClean="0"/>
              <a:t>Klass</a:t>
            </a:r>
            <a:r>
              <a:rPr lang="en-GB" sz="2100" dirty="0" smtClean="0"/>
              <a:t> &amp; Dennis (2014)</a:t>
            </a:r>
          </a:p>
        </p:txBody>
      </p:sp>
    </p:spTree>
    <p:extLst>
      <p:ext uri="{BB962C8B-B14F-4D97-AF65-F5344CB8AC3E}">
        <p14:creationId xmlns:p14="http://schemas.microsoft.com/office/powerpoint/2010/main" val="84846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213" y="1556792"/>
            <a:ext cx="6696075" cy="3635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"/>
              </a:spcBef>
              <a:buClr>
                <a:srgbClr val="CC0000"/>
              </a:buClr>
              <a:buNone/>
            </a:pPr>
            <a:r>
              <a:rPr lang="en-GB" sz="1800" dirty="0" smtClean="0"/>
              <a:t>Every 22 minutes, a child’s </a:t>
            </a:r>
            <a:r>
              <a:rPr lang="en-GB" sz="1800" u="sng" dirty="0" smtClean="0"/>
              <a:t>parent</a:t>
            </a:r>
            <a:r>
              <a:rPr lang="en-GB" sz="1800" dirty="0" smtClean="0"/>
              <a:t> dies.</a:t>
            </a:r>
          </a:p>
          <a:p>
            <a:pPr marL="0" indent="0" eaLnBrk="1" hangingPunct="1">
              <a:spcBef>
                <a:spcPct val="5000"/>
              </a:spcBef>
              <a:buClr>
                <a:srgbClr val="CC0000"/>
              </a:buClr>
              <a:buNone/>
            </a:pPr>
            <a:r>
              <a:rPr lang="en-GB" sz="1800" dirty="0" smtClean="0"/>
              <a:t>	This means that:</a:t>
            </a:r>
          </a:p>
          <a:p>
            <a:pPr marL="630238" indent="0" eaLnBrk="1" hangingPunct="1">
              <a:spcBef>
                <a:spcPct val="5000"/>
              </a:spcBef>
              <a:buClr>
                <a:srgbClr val="CC0000"/>
              </a:buClr>
              <a:buNone/>
            </a:pPr>
            <a:r>
              <a:rPr lang="en-GB" sz="1800" dirty="0" smtClean="0"/>
              <a:t>111 </a:t>
            </a:r>
            <a:r>
              <a:rPr lang="en-GB" sz="1800" u="sng" dirty="0" smtClean="0"/>
              <a:t>children </a:t>
            </a:r>
            <a:r>
              <a:rPr lang="en-GB" sz="1800" dirty="0" smtClean="0"/>
              <a:t>a </a:t>
            </a:r>
            <a:r>
              <a:rPr lang="en-GB" sz="1800" b="1" dirty="0" smtClean="0"/>
              <a:t>day</a:t>
            </a:r>
            <a:r>
              <a:rPr lang="en-GB" sz="1800" dirty="0" smtClean="0"/>
              <a:t> are bereaved of a parent</a:t>
            </a:r>
          </a:p>
          <a:p>
            <a:pPr marL="630238" indent="0" eaLnBrk="1" hangingPunct="1">
              <a:spcBef>
                <a:spcPct val="5000"/>
              </a:spcBef>
              <a:buClr>
                <a:srgbClr val="CC0000"/>
              </a:buClr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41,000 children are newly bereaved each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year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en-GB" sz="1800" dirty="0" smtClean="0"/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1800" dirty="0" smtClean="0"/>
              <a:t>480,000 (4% of) children under the age of 18 have experienced the death of a parent or sibling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en-US" sz="1800" dirty="0" smtClean="0"/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GB" sz="1800" dirty="0"/>
              <a:t>30% of looked after children under 5 (Cousins 2003)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en-US" sz="1800" dirty="0" smtClean="0"/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US" sz="1800" dirty="0" smtClean="0"/>
              <a:t>1 in 29 children have been bereaved of a parent or sibling – that’s around 1 child per class (aged 16)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en-US" sz="1800" dirty="0" smtClean="0"/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en-GB" sz="1800" dirty="0"/>
              <a:t>78% of young people report bereavement of a ‘close’ or ‘significant’ relationship before age of 16 (Harrison and Harrington 2001)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lnSpc>
                <a:spcPct val="80000"/>
              </a:lnSpc>
              <a:buClr>
                <a:srgbClr val="CC0000"/>
              </a:buClr>
            </a:pPr>
            <a:endParaRPr lang="en-GB" sz="2000" dirty="0" smtClean="0">
              <a:latin typeface="Calibri" pitchFamily="34" charset="0"/>
            </a:endParaRPr>
          </a:p>
          <a:p>
            <a:pPr eaLnBrk="1" hangingPunct="1">
              <a:spcBef>
                <a:spcPct val="5000"/>
              </a:spcBef>
              <a:buClr>
                <a:schemeClr val="tx1"/>
              </a:buClr>
              <a:buNone/>
            </a:pPr>
            <a:endParaRPr lang="en-GB" sz="2400" dirty="0" smtClean="0">
              <a:latin typeface="Calibri" pitchFamily="34" charset="0"/>
            </a:endParaRPr>
          </a:p>
        </p:txBody>
      </p:sp>
      <p:sp>
        <p:nvSpPr>
          <p:cNvPr id="2052" name="Rectangle 1028"/>
          <p:cNvSpPr>
            <a:spLocks noChangeArrowheads="1"/>
          </p:cNvSpPr>
          <p:nvPr/>
        </p:nvSpPr>
        <p:spPr bwMode="auto">
          <a:xfrm>
            <a:off x="0" y="260648"/>
            <a:ext cx="9144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Child </a:t>
            </a: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bereavement statistics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for the UK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2050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72311"/>
              </p:ext>
            </p:extLst>
          </p:nvPr>
        </p:nvGraphicFramePr>
        <p:xfrm>
          <a:off x="7164288" y="1577389"/>
          <a:ext cx="1687433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95" name="Image" r:id="rId4" imgW="1523917" imgH="2489064" progId="">
                  <p:embed/>
                </p:oleObj>
              </mc:Choice>
              <mc:Fallback>
                <p:oleObj name="Image" r:id="rId4" imgW="1523917" imgH="2489064" progId="">
                  <p:embed/>
                  <p:pic>
                    <p:nvPicPr>
                      <p:cNvPr id="205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577389"/>
                        <a:ext cx="1687433" cy="38884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8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08012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“Social constructionist model of grief is a </a:t>
            </a:r>
            <a:r>
              <a:rPr lang="en-GB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situated interpretive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activity”</a:t>
            </a:r>
            <a:br>
              <a:rPr lang="en-GB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endParaRPr lang="en-GB" sz="3000" dirty="0" smtClean="0"/>
          </a:p>
          <a:p>
            <a:pPr>
              <a:buClr>
                <a:srgbClr val="C00000"/>
              </a:buClr>
            </a:pPr>
            <a:r>
              <a:rPr lang="en-GB" sz="3000" b="1" dirty="0" smtClean="0"/>
              <a:t>SITUATED</a:t>
            </a:r>
            <a:r>
              <a:rPr lang="en-GB" sz="3000" dirty="0" smtClean="0"/>
              <a:t> = social, historical and cultural context</a:t>
            </a:r>
          </a:p>
          <a:p>
            <a:pPr>
              <a:buClr>
                <a:srgbClr val="C00000"/>
              </a:buClr>
            </a:pPr>
            <a:r>
              <a:rPr lang="en-GB" sz="3000" b="1" dirty="0" smtClean="0"/>
              <a:t>INTERPRETIVE</a:t>
            </a:r>
            <a:r>
              <a:rPr lang="en-GB" sz="3000" dirty="0" smtClean="0"/>
              <a:t> = meaning making processes</a:t>
            </a:r>
          </a:p>
          <a:p>
            <a:pPr>
              <a:buClr>
                <a:srgbClr val="C00000"/>
              </a:buClr>
            </a:pPr>
            <a:r>
              <a:rPr lang="en-GB" sz="3000" b="1" dirty="0" smtClean="0"/>
              <a:t>COMMUNICATIVE</a:t>
            </a:r>
            <a:r>
              <a:rPr lang="en-GB" sz="3000" dirty="0" smtClean="0"/>
              <a:t> = processes take place in written, spoken and nonverbal exchange</a:t>
            </a:r>
          </a:p>
          <a:p>
            <a:pPr>
              <a:buClr>
                <a:srgbClr val="C00000"/>
              </a:buClr>
            </a:pPr>
            <a:r>
              <a:rPr lang="en-GB" sz="3000" b="1" dirty="0" smtClean="0"/>
              <a:t>ACTIVITY</a:t>
            </a:r>
            <a:r>
              <a:rPr lang="en-GB" sz="3000" dirty="0" smtClean="0"/>
              <a:t> = grieving and mourning are active not simply to be endured</a:t>
            </a:r>
          </a:p>
        </p:txBody>
      </p:sp>
    </p:spTree>
    <p:extLst>
      <p:ext uri="{BB962C8B-B14F-4D97-AF65-F5344CB8AC3E}">
        <p14:creationId xmlns:p14="http://schemas.microsoft.com/office/powerpoint/2010/main" val="25302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context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63" y="1124744"/>
            <a:ext cx="8194937" cy="482453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GB" dirty="0" smtClean="0"/>
              <a:t>‘All societies have rules for how the emotions of grief are to be displayed and handled’ (Walter 1999)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Expression/inhibition of emotion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Gender roles e.g. Women cry, men get angry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How / if connect to deceased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What is British or Scottish culture of grief?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3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Narrative grief theory: 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hildren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</a:pPr>
            <a:r>
              <a:rPr lang="en-GB" dirty="0" smtClean="0"/>
              <a:t>Ongoing process of understanding the world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May need to learn or understand language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Meaning is experienced in ‘whole communication’ (not just the words)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If given incomplete or dishonest information may have to restart narrative process (turmoil)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Peers may not know how to talk about loss – could impact on status</a:t>
            </a:r>
          </a:p>
          <a:p>
            <a:pPr>
              <a:buClr>
                <a:srgbClr val="C00000"/>
              </a:buClr>
            </a:pPr>
            <a:endParaRPr lang="en-GB" dirty="0"/>
          </a:p>
          <a:p>
            <a:pPr marL="0" indent="0" algn="r">
              <a:buClr>
                <a:srgbClr val="C00000"/>
              </a:buClr>
              <a:buNone/>
            </a:pPr>
            <a:r>
              <a:rPr lang="en-GB" dirty="0" smtClean="0"/>
              <a:t>S. Richardson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969123" cy="5040560"/>
          </a:xfrm>
        </p:spPr>
      </p:pic>
      <p:sp>
        <p:nvSpPr>
          <p:cNvPr id="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60648"/>
            <a:ext cx="8028384" cy="707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Language &amp; Mixed Messages</a:t>
            </a:r>
          </a:p>
        </p:txBody>
      </p:sp>
    </p:spTree>
    <p:extLst>
      <p:ext uri="{BB962C8B-B14F-4D97-AF65-F5344CB8AC3E}">
        <p14:creationId xmlns:p14="http://schemas.microsoft.com/office/powerpoint/2010/main" val="7433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Narrative grief theory: 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(2)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GB" dirty="0" smtClean="0"/>
              <a:t>If they are ‘protected’ how can they make sense of event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If people do not share stories about deceased how can they form a back story?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How do they make sense of conflicting stories?</a:t>
            </a:r>
          </a:p>
          <a:p>
            <a:pPr marL="0" indent="0" algn="r">
              <a:buClr>
                <a:srgbClr val="C00000"/>
              </a:buClr>
              <a:buNone/>
            </a:pPr>
            <a:r>
              <a:rPr lang="en-GB" dirty="0" smtClean="0"/>
              <a:t>S. Richardson</a:t>
            </a:r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76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43608" y="1916832"/>
            <a:ext cx="7570787" cy="32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sz="2800" dirty="0">
                <a:latin typeface="Arial" charset="0"/>
              </a:rPr>
              <a:t>“The hardest part for me was realising that I couldn’t protect Rachel from the pain of her father’s death.  It hurts to watch my child in pain.  But then I realised that it isn’t a choice of whether she will hurt or not, but whether I will know about it.”</a:t>
            </a:r>
          </a:p>
          <a:p>
            <a:pPr algn="r">
              <a:lnSpc>
                <a:spcPct val="155000"/>
              </a:lnSpc>
              <a:spcBef>
                <a:spcPct val="50000"/>
              </a:spcBef>
              <a:buNone/>
            </a:pPr>
            <a:r>
              <a:rPr lang="en-GB" sz="1800" b="1" dirty="0" smtClean="0">
                <a:latin typeface="Arial" charset="0"/>
              </a:rPr>
              <a:t>Christ </a:t>
            </a:r>
            <a:r>
              <a:rPr lang="en-GB" sz="1800" b="1" dirty="0">
                <a:latin typeface="Arial" charset="0"/>
              </a:rPr>
              <a:t>G. </a:t>
            </a:r>
            <a:r>
              <a:rPr lang="en-GB" sz="1800" b="1" dirty="0" smtClean="0">
                <a:latin typeface="Arial" charset="0"/>
              </a:rPr>
              <a:t>2000</a:t>
            </a: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8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bereaved child is unique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dirty="0" smtClean="0"/>
              <a:t>How does this particular cause of death?</a:t>
            </a:r>
            <a:endParaRPr lang="en-GB" dirty="0"/>
          </a:p>
          <a:p>
            <a:pPr>
              <a:buClr>
                <a:srgbClr val="C00000"/>
              </a:buClr>
            </a:pPr>
            <a:r>
              <a:rPr lang="en-GB" dirty="0" smtClean="0"/>
              <a:t>Of this particular person?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At this time?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In this </a:t>
            </a:r>
            <a:r>
              <a:rPr lang="en-GB" dirty="0"/>
              <a:t>family? </a:t>
            </a:r>
            <a:endParaRPr lang="en-GB" dirty="0" smtClean="0"/>
          </a:p>
          <a:p>
            <a:pPr>
              <a:buClr>
                <a:srgbClr val="C00000"/>
              </a:buClr>
            </a:pPr>
            <a:r>
              <a:rPr lang="en-GB" dirty="0" smtClean="0"/>
              <a:t>Impact </a:t>
            </a:r>
            <a:r>
              <a:rPr lang="en-GB" dirty="0"/>
              <a:t>on this child?</a:t>
            </a:r>
          </a:p>
          <a:p>
            <a:pPr>
              <a:buClr>
                <a:srgbClr val="C00000"/>
              </a:buClr>
            </a:pPr>
            <a:r>
              <a:rPr lang="en-GB" dirty="0" smtClean="0"/>
              <a:t>Within their particular environments (friends, school, community, interests….)?</a:t>
            </a:r>
            <a:endParaRPr lang="en-GB" dirty="0"/>
          </a:p>
          <a:p>
            <a:pPr marL="0" indent="0">
              <a:buClr>
                <a:srgbClr val="C00000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9144000" cy="4594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GB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SWITCH Programme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89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2400" dirty="0" smtClean="0"/>
              <a:t>To deliver a community outreach intervention to vulnerable children and young people aged 8-14 who have been bereaved and might be experiencing one or more of the following:-</a:t>
            </a:r>
          </a:p>
          <a:p>
            <a:pPr marL="717550" lvl="1" indent="-2603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Truancy, exclusion and risk of exclusion from school.</a:t>
            </a:r>
          </a:p>
          <a:p>
            <a:pPr marL="717550" lvl="1" indent="-2603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Relationship breakdown with family and/or peers.</a:t>
            </a:r>
          </a:p>
          <a:p>
            <a:pPr marL="717550" lvl="1" indent="-2603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Unable to manage behaviour or emotions.</a:t>
            </a:r>
          </a:p>
          <a:p>
            <a:pPr marL="717550" lvl="1" indent="-2603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Socially isolated.</a:t>
            </a:r>
          </a:p>
          <a:p>
            <a:pPr marL="717550" lvl="1" indent="-2603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Based in Gloucestershire initially then West Sussex.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4006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66438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Aims of the SWITCH programme</a:t>
            </a: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301608" cy="4525963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Help children and young people understand the impact the death is having on their life and their relationships.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Recognise and manage difficult feelings and behaviours in relation to their grief.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Meet others who have been bereaved.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Learn and share new coping strategies.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Build confidence, resilience and self esteem.</a:t>
            </a:r>
            <a:endParaRPr lang="en-GB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4" t="17087" b="26714"/>
          <a:stretch>
            <a:fillRect/>
          </a:stretch>
        </p:blipFill>
        <p:spPr bwMode="auto">
          <a:xfrm>
            <a:off x="6489899" y="2996952"/>
            <a:ext cx="2654101" cy="23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3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SWITCH delivers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indent="11113">
              <a:buNone/>
            </a:pPr>
            <a:r>
              <a:rPr lang="en-GB" sz="2400" dirty="0" smtClean="0"/>
              <a:t>The Winston’s Wish bereavement intervention using a new delivery method specifically aimed at the target group, including:</a:t>
            </a:r>
          </a:p>
          <a:p>
            <a:pPr marL="715963" indent="11113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	2/4 family meetings</a:t>
            </a:r>
          </a:p>
          <a:p>
            <a:pPr marL="715963" indent="11113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	4 group sessions for children and young people </a:t>
            </a:r>
            <a:br>
              <a:rPr lang="en-GB" sz="2400" dirty="0" smtClean="0"/>
            </a:br>
            <a:r>
              <a:rPr lang="en-GB" sz="2400" dirty="0" smtClean="0"/>
              <a:t>   </a:t>
            </a:r>
            <a:r>
              <a:rPr lang="en-GB" sz="2000" dirty="0" smtClean="0"/>
              <a:t>(after school - 2 hours)</a:t>
            </a:r>
          </a:p>
          <a:p>
            <a:pPr marL="715963" indent="11113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	2 parent groups/ parenting Pack</a:t>
            </a:r>
          </a:p>
          <a:p>
            <a:pPr marL="715963" indent="11113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	1 celebration day</a:t>
            </a:r>
          </a:p>
          <a:p>
            <a:pPr marL="715963" indent="11113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 	1,3,6 &amp; 12 month follow ups</a:t>
            </a:r>
          </a:p>
        </p:txBody>
      </p:sp>
      <p:pic>
        <p:nvPicPr>
          <p:cNvPr id="4" name="Picture 2" descr="http://blu.stb.s-msn.com/i/38/4ABBB8C1CB59FC92DFE4A69B9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333750" cy="20955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572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1484784"/>
            <a:ext cx="8712968" cy="40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We want to alleviate suffering and provide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solace and …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factors /associations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include: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self-esteem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becoming ‘Looked After’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Poor school attainment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Being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bullied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Greater risk of dying young, including by suicide,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even greater if death was by suicide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(x3 for suicide death)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643438" y="63500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663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Why does childhood bereavement matter?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8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620" y="188640"/>
            <a:ext cx="9144000" cy="4594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GB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4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Long Term Effects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GB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Results from the SDQs </a:t>
            </a:r>
            <a:endParaRPr kumimoji="0" lang="en-GB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5311754"/>
              </p:ext>
            </p:extLst>
          </p:nvPr>
        </p:nvGraphicFramePr>
        <p:xfrm>
          <a:off x="161764" y="1412776"/>
          <a:ext cx="88204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28184" y="59492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Kalli Selioti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023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04664"/>
            <a:ext cx="9144000" cy="115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Growing around grief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4499992" y="2492896"/>
          <a:ext cx="4193594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23" name="Photo Editor Photo" r:id="rId4" imgW="8078328" imgH="4571429" progId="">
                  <p:embed/>
                </p:oleObj>
              </mc:Choice>
              <mc:Fallback>
                <p:oleObj name="Photo Editor Photo" r:id="rId4" imgW="8078328" imgH="4571429" progId="">
                  <p:embed/>
                  <p:pic>
                    <p:nvPicPr>
                      <p:cNvPr id="121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492896"/>
                        <a:ext cx="4193594" cy="237626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1916832"/>
            <a:ext cx="38164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400" u="none" dirty="0" smtClean="0">
                <a:latin typeface="Monotype Corsiva" pitchFamily="66" charset="0"/>
              </a:rPr>
              <a:t>‘</a:t>
            </a:r>
            <a:r>
              <a:rPr lang="en-GB" sz="2800" i="1" u="none" dirty="0" smtClean="0">
                <a:latin typeface="+mj-lt"/>
              </a:rPr>
              <a:t>In </a:t>
            </a:r>
            <a:r>
              <a:rPr lang="en-GB" sz="2800" i="1" u="none" dirty="0">
                <a:latin typeface="+mj-lt"/>
              </a:rPr>
              <a:t>some ways the pain of grief itself stayed much the same...but as time went on my world expanded so it felt </a:t>
            </a:r>
            <a:r>
              <a:rPr lang="en-GB" sz="2800" i="1" u="none" dirty="0" smtClean="0">
                <a:latin typeface="+mj-lt"/>
              </a:rPr>
              <a:t>less suffocating</a:t>
            </a:r>
            <a:r>
              <a:rPr lang="en-GB" sz="3400" u="none" dirty="0" smtClean="0">
                <a:latin typeface="Monotype Corsiva" pitchFamily="66" charset="0"/>
              </a:rPr>
              <a:t>’</a:t>
            </a:r>
            <a:endParaRPr lang="en-GB" sz="3400" u="none" dirty="0">
              <a:latin typeface="Monotype Corsiva" pitchFamily="66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427984" y="5892038"/>
            <a:ext cx="3998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1600" smtClean="0">
                <a:solidFill>
                  <a:srgbClr val="414141"/>
                </a:solidFill>
                <a:latin typeface="+mn-lt"/>
              </a:rPr>
              <a:t>Tonkin (2006)</a:t>
            </a:r>
            <a:endParaRPr lang="en-GB" sz="1600" dirty="0">
              <a:solidFill>
                <a:srgbClr val="41414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16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20606"/>
            <a:ext cx="5832648" cy="3881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25477"/>
            <a:ext cx="5256584" cy="3937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263691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When we talk about what might initially seem difficult and painful things we learn that they can become every day and common place.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8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431032" y="1700808"/>
            <a:ext cx="8712968" cy="395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Link With Teenage pregnancy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Exclusion and Youth Offending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Substance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misuse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participation in education, employment and 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health difficulties including depression and anxiety in adulthood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200" dirty="0">
              <a:solidFill>
                <a:srgbClr val="000000"/>
              </a:solidFill>
              <a:latin typeface="Arial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A Penny &amp; D Stubbs ‘What do we know in 2015?’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Childhood Bereavement Network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643438" y="63500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663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Why does childhood bereavement matter?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1484784"/>
            <a:ext cx="8712968" cy="445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0" algn="just">
              <a:buClr>
                <a:srgbClr val="CC0000"/>
              </a:buClr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Common reactions include: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Vivid memories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Sleep difficulties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Sadness and longing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Anger and acting out behaviour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Guilt, self-reproach and shame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School problems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Inability to concentrate</a:t>
            </a:r>
          </a:p>
          <a:p>
            <a:pPr marL="241300" lvl="1" indent="-22860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Physical complaints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ts val="30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643438" y="63500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663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bereavement in childhood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84784"/>
            <a:ext cx="2562225" cy="21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880" y="1124744"/>
            <a:ext cx="8136904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GB" dirty="0" smtClean="0"/>
          </a:p>
          <a:p>
            <a:pPr>
              <a:buNone/>
            </a:pPr>
            <a:r>
              <a:rPr lang="en-GB" sz="2800" dirty="0" smtClean="0"/>
              <a:t>“</a:t>
            </a:r>
            <a:r>
              <a:rPr lang="en-GB" sz="2800" dirty="0"/>
              <a:t>No one ever told me that grief felt so like fear. I am not afraid, but the sensation is like being afraid. The same fluttering in the stomach, the same restlessness, the yawning. I keep on swallowing</a:t>
            </a:r>
            <a:r>
              <a:rPr lang="en-GB" sz="2800" dirty="0" smtClean="0"/>
              <a:t>.”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			</a:t>
            </a:r>
            <a:r>
              <a:rPr lang="en-GB" dirty="0" smtClean="0">
                <a:latin typeface="+mn-lt"/>
              </a:rPr>
              <a:t>C.S. Lewis A Grief Observed</a:t>
            </a:r>
          </a:p>
          <a:p>
            <a:pPr>
              <a:buNone/>
            </a:pPr>
            <a:r>
              <a:rPr lang="en-GB" dirty="0">
                <a:solidFill>
                  <a:srgbClr val="FF0000"/>
                </a:solidFill>
              </a:rPr>
              <a:t>Often </a:t>
            </a:r>
            <a:r>
              <a:rPr lang="en-GB" b="1" dirty="0">
                <a:solidFill>
                  <a:srgbClr val="FF0000"/>
                </a:solidFill>
              </a:rPr>
              <a:t>fear</a:t>
            </a:r>
            <a:r>
              <a:rPr lang="en-GB" dirty="0">
                <a:solidFill>
                  <a:srgbClr val="FF0000"/>
                </a:solidFill>
              </a:rPr>
              <a:t> is the dominant emotion especially if you don’t understand what death means </a:t>
            </a:r>
            <a:r>
              <a:rPr lang="en-GB" dirty="0" smtClean="0">
                <a:solidFill>
                  <a:srgbClr val="FF0000"/>
                </a:solidFill>
              </a:rPr>
              <a:t>or what caused someone to die </a:t>
            </a:r>
            <a:r>
              <a:rPr lang="en-GB" dirty="0">
                <a:solidFill>
                  <a:srgbClr val="FF0000"/>
                </a:solidFill>
              </a:rPr>
              <a:t>– it may appear as anger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57200" indent="-457200"/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62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Sadness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55000" cy="4397375"/>
          </a:xfrm>
        </p:spPr>
        <p:txBody>
          <a:bodyPr/>
          <a:lstStyle/>
          <a:p>
            <a:r>
              <a:rPr lang="en-GB" sz="2800" dirty="0" smtClean="0"/>
              <a:t>	</a:t>
            </a:r>
            <a:r>
              <a:rPr lang="en-GB" sz="2400" dirty="0" smtClean="0"/>
              <a:t>What do we do if someone is sad?</a:t>
            </a:r>
          </a:p>
          <a:p>
            <a:endParaRPr lang="en-GB" sz="2400" dirty="0"/>
          </a:p>
          <a:p>
            <a:r>
              <a:rPr lang="en-GB" sz="2400" dirty="0" smtClean="0"/>
              <a:t>	What about if they stay sad?</a:t>
            </a:r>
          </a:p>
          <a:p>
            <a:endParaRPr lang="en-GB" sz="2400" dirty="0"/>
          </a:p>
          <a:p>
            <a:r>
              <a:rPr lang="en-GB" sz="2400" dirty="0" smtClean="0"/>
              <a:t>	What about a child who is sad?</a:t>
            </a:r>
            <a:r>
              <a:rPr lang="en-GB" sz="2800" dirty="0" smtClean="0"/>
              <a:t>	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latin typeface="Gill Sans MT" panose="020B0502020104020203" pitchFamily="34" charset="0"/>
              </a:rPr>
              <a:t>Are they sometimes </a:t>
            </a:r>
            <a:r>
              <a:rPr lang="en-GB" sz="3600" dirty="0" smtClean="0">
                <a:latin typeface="Gill Sans MT" panose="020B0502020104020203" pitchFamily="34" charset="0"/>
              </a:rPr>
              <a:t>“Forgotten Mourners”?</a:t>
            </a:r>
          </a:p>
          <a:p>
            <a:endParaRPr lang="en-GB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417638"/>
            <a:ext cx="1657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say?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55" y="1124744"/>
            <a:ext cx="8199445" cy="4608512"/>
          </a:xfrm>
        </p:spPr>
        <p:txBody>
          <a:bodyPr/>
          <a:lstStyle/>
          <a:p>
            <a:r>
              <a:rPr lang="en-GB" sz="2400" dirty="0" smtClean="0"/>
              <a:t>How it is for us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I am so sorry to hear that your mum died…. I don’t know what else to say….. I am here whenever you need me</a:t>
            </a:r>
          </a:p>
          <a:p>
            <a:r>
              <a:rPr lang="en-GB" sz="2400" dirty="0" smtClean="0"/>
              <a:t>How it is sometimes for others (or yourself)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I know people often struggle to concentrate and find it really weird that everyone else carries on as normal, sometimes it feels like it cannot be true. </a:t>
            </a:r>
            <a:endParaRPr lang="en-GB" sz="2400" dirty="0"/>
          </a:p>
          <a:p>
            <a:r>
              <a:rPr lang="en-GB" sz="2400" b="1" dirty="0" smtClean="0"/>
              <a:t>Sometimes </a:t>
            </a:r>
            <a:r>
              <a:rPr lang="en-GB" sz="2400" b="1" dirty="0"/>
              <a:t>v</a:t>
            </a:r>
            <a:r>
              <a:rPr lang="en-GB" sz="2400" b="1" dirty="0" smtClean="0"/>
              <a:t>ery </a:t>
            </a:r>
            <a:r>
              <a:rPr lang="en-GB" sz="2400" b="1" dirty="0"/>
              <a:t>t</a:t>
            </a:r>
            <a:r>
              <a:rPr lang="en-GB" sz="2400" b="1" dirty="0" smtClean="0"/>
              <a:t>entatively (if we have rapport):</a:t>
            </a:r>
            <a:r>
              <a:rPr lang="en-GB" sz="2400" dirty="0" smtClean="0"/>
              <a:t> how it might be, or might </a:t>
            </a:r>
            <a:r>
              <a:rPr lang="en-GB" sz="2400" u="sng" dirty="0" smtClean="0"/>
              <a:t>not </a:t>
            </a:r>
            <a:r>
              <a:rPr lang="en-GB" sz="2400" dirty="0" smtClean="0"/>
              <a:t>be for them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I wonder if you might be feeling or thinking…. Or maybe I have that wrong and it is not like that at all.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3600" b="1" dirty="0" smtClean="0">
              <a:latin typeface="Gill Sans MT" panose="020B0502020104020203" pitchFamily="34" charset="0"/>
            </a:endParaRP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002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jpg                                                          00189DB8Macintosh HD                   BE75319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4722"/>
            <a:ext cx="9013604" cy="51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71800" y="60212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 smtClean="0">
                <a:latin typeface="+mj-lt"/>
              </a:rPr>
              <a:t>Pictures from Not Too Young to Grieve and Teenage Grief DVDs -  </a:t>
            </a:r>
          </a:p>
          <a:p>
            <a:pPr>
              <a:buNone/>
            </a:pPr>
            <a:r>
              <a:rPr lang="en-GB" sz="1600" dirty="0" smtClean="0">
                <a:latin typeface="+mj-lt"/>
              </a:rPr>
              <a:t>Leeds Animation Workshop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7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19E364CCD144DA976F540C74DBEE7" ma:contentTypeVersion="1" ma:contentTypeDescription="Create a new document." ma:contentTypeScope="" ma:versionID="e8694b44bd02235059bb455c55a8c730">
  <xsd:schema xmlns:xsd="http://www.w3.org/2001/XMLSchema" xmlns:xs="http://www.w3.org/2001/XMLSchema" xmlns:p="http://schemas.microsoft.com/office/2006/metadata/properties" xmlns:ns2="7dd52917-8266-4bd8-abeb-88033497c638" targetNamespace="http://schemas.microsoft.com/office/2006/metadata/properties" ma:root="true" ma:fieldsID="327f50915a18ade91c74d6bf3c8ac049" ns2:_="">
    <xsd:import namespace="7dd52917-8266-4bd8-abeb-88033497c6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52917-8266-4bd8-abeb-88033497c63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dd52917-8266-4bd8-abeb-88033497c638">STRATHCYCJ-27-2204</_dlc_DocId>
    <_dlc_DocIdUrl xmlns="7dd52917-8266-4bd8-abeb-88033497c638">
      <Url>https://moss.strath.ac.uk/cycj/_layouts/15/DocIdRedir.aspx?ID=STRATHCYCJ-27-2204</Url>
      <Description>STRATHCYCJ-27-2204</Description>
    </_dlc_DocIdUrl>
  </documentManagement>
</p:properties>
</file>

<file path=customXml/itemProps1.xml><?xml version="1.0" encoding="utf-8"?>
<ds:datastoreItem xmlns:ds="http://schemas.openxmlformats.org/officeDocument/2006/customXml" ds:itemID="{0C2E4C17-BEDC-4DA3-AA71-A0247A9F1740}"/>
</file>

<file path=customXml/itemProps2.xml><?xml version="1.0" encoding="utf-8"?>
<ds:datastoreItem xmlns:ds="http://schemas.openxmlformats.org/officeDocument/2006/customXml" ds:itemID="{982D0DB9-C59F-4C82-BDCA-5B5BAF60CD7F}"/>
</file>

<file path=customXml/itemProps3.xml><?xml version="1.0" encoding="utf-8"?>
<ds:datastoreItem xmlns:ds="http://schemas.openxmlformats.org/officeDocument/2006/customXml" ds:itemID="{B96F81DC-7827-4E22-8BE8-53C561FA394D}"/>
</file>

<file path=customXml/itemProps4.xml><?xml version="1.0" encoding="utf-8"?>
<ds:datastoreItem xmlns:ds="http://schemas.openxmlformats.org/officeDocument/2006/customXml" ds:itemID="{F9F046BC-A87D-4438-AD12-6EDC85C0A03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On-screen Show (4:3)</PresentationFormat>
  <Paragraphs>186</Paragraphs>
  <Slides>32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Century Gothic</vt:lpstr>
      <vt:lpstr>DejaVu Sans</vt:lpstr>
      <vt:lpstr>Gill Sans MT</vt:lpstr>
      <vt:lpstr>Monotype Corsiva</vt:lpstr>
      <vt:lpstr>Roboto Condensed Light</vt:lpstr>
      <vt:lpstr>Roboto Light</vt:lpstr>
      <vt:lpstr>Spica Neue</vt:lpstr>
      <vt:lpstr>Spica Neue Light</vt:lpstr>
      <vt:lpstr>Wingdings</vt:lpstr>
      <vt:lpstr>Default Design</vt:lpstr>
      <vt:lpstr>1_Contents</vt:lpstr>
      <vt:lpstr>1_Default Design</vt:lpstr>
      <vt:lpstr>Image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Sadness </vt:lpstr>
      <vt:lpstr>What do we say?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Narrative Grief Theory</vt:lpstr>
      <vt:lpstr>“Social constructionist model of grief is a situated interpretive and communicative activity” </vt:lpstr>
      <vt:lpstr>Cultural context</vt:lpstr>
      <vt:lpstr>Narrative grief theory: children</vt:lpstr>
      <vt:lpstr>Language &amp; Mixed Messages</vt:lpstr>
      <vt:lpstr>Narrative grief theory: children (2)</vt:lpstr>
      <vt:lpstr>PowerPoint Presentation</vt:lpstr>
      <vt:lpstr>Every bereaved child is unique</vt:lpstr>
      <vt:lpstr>PowerPoint Presentation</vt:lpstr>
      <vt:lpstr>Aims of the SWITCH programme</vt:lpstr>
      <vt:lpstr>What SWITCH delivers </vt:lpstr>
      <vt:lpstr>PowerPoint Presentation</vt:lpstr>
      <vt:lpstr>Growing around grief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2016-12-07T09:41:02Z</dcterms:created>
  <dcterms:modified xsi:type="dcterms:W3CDTF">2016-12-07T09:41:44Z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00927336-1765-45b2-82cc-e4c2e0d28d8f</vt:lpwstr>
  </property>
  <property fmtid="{D5CDD505-2E9C-101B-9397-08002B2CF9AE}" pid="3" name="ContentTypeId">
    <vt:lpwstr>0x010100EFF19E364CCD144DA976F540C74DBEE7</vt:lpwstr>
  </property>
</Properties>
</file>